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PT Sans Narrow"/>
      <p:regular r:id="rId65"/>
      <p:bold r:id="rId66"/>
    </p:embeddedFont>
    <p:embeddedFont>
      <p:font typeface="Open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Open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PTSansNarrow-bold.fntdata"/><Relationship Id="rId21" Type="http://schemas.openxmlformats.org/officeDocument/2006/relationships/slide" Target="slides/slide16.xml"/><Relationship Id="rId65" Type="http://schemas.openxmlformats.org/officeDocument/2006/relationships/font" Target="fonts/PTSansNarrow-regular.fntdata"/><Relationship Id="rId24" Type="http://schemas.openxmlformats.org/officeDocument/2006/relationships/slide" Target="slides/slide19.xml"/><Relationship Id="rId68" Type="http://schemas.openxmlformats.org/officeDocument/2006/relationships/font" Target="fonts/OpenSans-bold.fntdata"/><Relationship Id="rId23" Type="http://schemas.openxmlformats.org/officeDocument/2006/relationships/slide" Target="slides/slide18.xml"/><Relationship Id="rId67" Type="http://schemas.openxmlformats.org/officeDocument/2006/relationships/font" Target="fonts/OpenSans-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711f18dc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1711f18dc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711f18dc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711f18dc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1711f18dc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1711f18dc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17947db18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17947db18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711f18dc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711f18dc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711f18dc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1711f18dc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7947db18e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7947db18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7947db18e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7947db18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711f18dc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711f18dc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1711f18dc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1711f18dc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711f18d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711f18d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948ac7fa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948ac7fa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948ac7fa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948ac7f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948ac7f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948ac7f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711f18dc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1711f18dc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711f18dc6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711f18dc6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948ac7f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948ac7f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948ac7fa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948ac7fa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948ac7f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948ac7f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711f18dc6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1711f18dc6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7947db18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17947db18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711f18dc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1711f18dc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1711f18dc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1711f18dc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1711f18dc6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1711f18dc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711f18dc6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1711f18dc6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1711f18dc6_3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1711f18dc6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711f18dc6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1711f18dc6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711f18dc6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711f18dc6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711f18dc6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711f18dc6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711f18dc6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1711f18dc6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1711f18dc6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1711f18dc6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1711f18dc6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1711f18dc6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711f18dc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711f18dc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1711f18dc6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1711f18dc6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1711f18dc6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1711f18dc6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1711f18dc6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1711f18dc6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1711f18dc6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1711f18dc6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17947db1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17947db18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7947db1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7947db1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1711f18dc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1711f18dc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1711f18dc6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1711f18dc6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1711f18dc6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1711f18dc6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1711f18dc6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1711f18dc6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1711f18dc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1711f18dc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1711f18dc6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1711f18dc6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1711f18dc6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1711f18dc6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1711f18dc6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1711f18dc6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711f18dc6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711f18dc6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1711f18dc6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1711f18dc6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711f18dc6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1711f18dc6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1711f18dc6_5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1711f18dc6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711f18dc6_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711f18dc6_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711f18dc6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1711f18dc6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1711f18dc6_5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1711f18dc6_5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711f18dc6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1711f18dc6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1711f18dc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1711f18dc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1711f18dc6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1711f18dc6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17947db18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17947db18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8.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9.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geeksforgeeks.org/recurs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6000">
                <a:latin typeface="Times New Roman"/>
                <a:ea typeface="Times New Roman"/>
                <a:cs typeface="Times New Roman"/>
                <a:sym typeface="Times New Roman"/>
              </a:rPr>
              <a:t>Algorithm Design Techniques</a:t>
            </a:r>
            <a:endParaRPr sz="6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3200">
                <a:highlight>
                  <a:srgbClr val="FFFFFF"/>
                </a:highlight>
              </a:rPr>
              <a:t>Techniques to solve Dynamic Programming Problems</a:t>
            </a:r>
            <a:endParaRPr sz="3200"/>
          </a:p>
        </p:txBody>
      </p:sp>
      <p:sp>
        <p:nvSpPr>
          <p:cNvPr id="125" name="Google Shape;125;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1800"/>
              </a:spcBef>
              <a:spcAft>
                <a:spcPts val="0"/>
              </a:spcAft>
              <a:buNone/>
            </a:pPr>
            <a:r>
              <a:rPr b="1" lang="en-GB" sz="1400">
                <a:solidFill>
                  <a:srgbClr val="000000"/>
                </a:solidFill>
                <a:highlight>
                  <a:srgbClr val="FFFFFF"/>
                </a:highlight>
              </a:rPr>
              <a:t>1. Top-Down (Memoization):</a:t>
            </a:r>
            <a:endParaRPr b="1" sz="1400">
              <a:solidFill>
                <a:srgbClr val="000000"/>
              </a:solidFill>
              <a:highlight>
                <a:srgbClr val="FFFFFF"/>
              </a:highlight>
            </a:endParaRPr>
          </a:p>
          <a:p>
            <a:pPr indent="0" lvl="0" marL="0" rtl="0" algn="just">
              <a:spcBef>
                <a:spcPts val="1800"/>
              </a:spcBef>
              <a:spcAft>
                <a:spcPts val="0"/>
              </a:spcAft>
              <a:buNone/>
            </a:pPr>
            <a:r>
              <a:rPr lang="en-GB" sz="1400">
                <a:solidFill>
                  <a:srgbClr val="000000"/>
                </a:solidFill>
                <a:highlight>
                  <a:srgbClr val="FFFFFF"/>
                </a:highlight>
              </a:rPr>
              <a:t>Break down the given problem in order to begin solving it. If you see that the problem has already been solved, return the saved answer. If it hasn’t been solved, solve it and save it. This is usually easy to think of and very intuitive, This is referred to as Memoization.</a:t>
            </a:r>
            <a:endParaRPr sz="1400">
              <a:solidFill>
                <a:srgbClr val="000000"/>
              </a:solidFill>
              <a:highlight>
                <a:srgbClr val="FFFFFF"/>
              </a:highlight>
            </a:endParaRPr>
          </a:p>
          <a:p>
            <a:pPr indent="0" lvl="0" marL="0" rtl="0" algn="just">
              <a:spcBef>
                <a:spcPts val="1800"/>
              </a:spcBef>
              <a:spcAft>
                <a:spcPts val="0"/>
              </a:spcAft>
              <a:buNone/>
            </a:pPr>
            <a:r>
              <a:rPr b="1" lang="en-GB" sz="1400">
                <a:solidFill>
                  <a:srgbClr val="000000"/>
                </a:solidFill>
                <a:highlight>
                  <a:srgbClr val="FFFFFF"/>
                </a:highlight>
              </a:rPr>
              <a:t>2. Bottom-Up (Dynamic Programming):</a:t>
            </a:r>
            <a:endParaRPr b="1" sz="1400">
              <a:solidFill>
                <a:srgbClr val="000000"/>
              </a:solidFill>
              <a:highlight>
                <a:srgbClr val="FFFFFF"/>
              </a:highlight>
            </a:endParaRPr>
          </a:p>
          <a:p>
            <a:pPr indent="0" lvl="0" marL="0" rtl="0" algn="just">
              <a:spcBef>
                <a:spcPts val="1800"/>
              </a:spcBef>
              <a:spcAft>
                <a:spcPts val="0"/>
              </a:spcAft>
              <a:buNone/>
            </a:pPr>
            <a:r>
              <a:rPr lang="en-GB" sz="1400">
                <a:solidFill>
                  <a:srgbClr val="000000"/>
                </a:solidFill>
                <a:highlight>
                  <a:srgbClr val="FFFFFF"/>
                </a:highlight>
              </a:rPr>
              <a:t>Analyze the problem and see in what order the subproblems are solved, and work your way up from the trivial subproblem to the given problem. This process ensures that the subproblems are solved before the main problem. This is referred to as Dynamic Programming.</a:t>
            </a:r>
            <a:endParaRPr sz="1400">
              <a:solidFill>
                <a:srgbClr val="000000"/>
              </a:solidFill>
              <a:highlight>
                <a:srgbClr val="FFFFFF"/>
              </a:highlight>
            </a:endParaRPr>
          </a:p>
          <a:p>
            <a:pPr indent="0" lvl="0" marL="0" rtl="0" algn="just">
              <a:spcBef>
                <a:spcPts val="800"/>
              </a:spcBef>
              <a:spcAft>
                <a:spcPts val="1200"/>
              </a:spcAft>
              <a:buNone/>
            </a:pPr>
            <a:r>
              <a:t/>
            </a:r>
            <a:endParaRPr sz="1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200">
                <a:highlight>
                  <a:srgbClr val="FFFFFF"/>
                </a:highlight>
              </a:rPr>
              <a:t>How to solve a Dynamic Programming Problem</a:t>
            </a:r>
            <a:endParaRPr sz="3200">
              <a:highlight>
                <a:srgbClr val="FFFFFF"/>
              </a:highlight>
            </a:endParaRPr>
          </a:p>
          <a:p>
            <a:pPr indent="0" lvl="0" marL="0" rtl="0" algn="l">
              <a:spcBef>
                <a:spcPts val="0"/>
              </a:spcBef>
              <a:spcAft>
                <a:spcPts val="0"/>
              </a:spcAft>
              <a:buNone/>
            </a:pPr>
            <a:r>
              <a:t/>
            </a:r>
            <a:endParaRPr sz="3200"/>
          </a:p>
        </p:txBody>
      </p:sp>
      <p:sp>
        <p:nvSpPr>
          <p:cNvPr id="131" name="Google Shape;13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400">
                <a:solidFill>
                  <a:srgbClr val="000000"/>
                </a:solidFill>
                <a:highlight>
                  <a:srgbClr val="FFFFFF"/>
                </a:highlight>
              </a:rPr>
              <a:t>To dynamically solve a problem, we need to check two necessary conditions: </a:t>
            </a:r>
            <a:endParaRPr sz="1400">
              <a:solidFill>
                <a:srgbClr val="000000"/>
              </a:solidFill>
              <a:highlight>
                <a:srgbClr val="FFFFFF"/>
              </a:highlight>
            </a:endParaRPr>
          </a:p>
          <a:p>
            <a:pPr indent="-317500" lvl="0" marL="685800" rtl="0" algn="just">
              <a:lnSpc>
                <a:spcPct val="115000"/>
              </a:lnSpc>
              <a:spcBef>
                <a:spcPts val="800"/>
              </a:spcBef>
              <a:spcAft>
                <a:spcPts val="0"/>
              </a:spcAft>
              <a:buClr>
                <a:srgbClr val="000000"/>
              </a:buClr>
              <a:buSzPts val="1400"/>
              <a:buFont typeface="Arial"/>
              <a:buChar char="●"/>
            </a:pPr>
            <a:r>
              <a:rPr b="1" lang="en-GB" sz="1400">
                <a:solidFill>
                  <a:srgbClr val="000000"/>
                </a:solidFill>
                <a:highlight>
                  <a:srgbClr val="FFFFFF"/>
                </a:highlight>
              </a:rPr>
              <a:t>Overlapping Subproblems:</a:t>
            </a:r>
            <a:r>
              <a:rPr lang="en-GB" sz="1400">
                <a:solidFill>
                  <a:srgbClr val="000000"/>
                </a:solidFill>
                <a:highlight>
                  <a:srgbClr val="FFFFFF"/>
                </a:highlight>
              </a:rPr>
              <a:t> When the solutions to the same subproblems are needed repetitively for solving the actual problem. The problem is said to have overlapping subproblems property.</a:t>
            </a:r>
            <a:br>
              <a:rPr lang="en-GB" sz="1400">
                <a:solidFill>
                  <a:srgbClr val="000000"/>
                </a:solidFill>
                <a:highlight>
                  <a:srgbClr val="FFFFFF"/>
                </a:highlight>
              </a:rPr>
            </a:br>
            <a:r>
              <a:rPr lang="en-GB" sz="1400">
                <a:solidFill>
                  <a:srgbClr val="000000"/>
                </a:solidFill>
                <a:highlight>
                  <a:srgbClr val="FFFFFF"/>
                </a:highlight>
              </a:rPr>
              <a:t> </a:t>
            </a:r>
            <a:endParaRPr sz="1400">
              <a:solidFill>
                <a:srgbClr val="000000"/>
              </a:solidFill>
              <a:highlight>
                <a:srgbClr val="FFFFFF"/>
              </a:highlight>
            </a:endParaRPr>
          </a:p>
          <a:p>
            <a:pPr indent="-268899" lvl="0" marL="630000" rtl="0" algn="just">
              <a:lnSpc>
                <a:spcPct val="115000"/>
              </a:lnSpc>
              <a:spcBef>
                <a:spcPts val="0"/>
              </a:spcBef>
              <a:spcAft>
                <a:spcPts val="0"/>
              </a:spcAft>
              <a:buClr>
                <a:srgbClr val="000000"/>
              </a:buClr>
              <a:buSzPts val="1400"/>
              <a:buFont typeface="Arial"/>
              <a:buChar char="●"/>
            </a:pPr>
            <a:r>
              <a:rPr b="1" lang="en-GB" sz="1400">
                <a:solidFill>
                  <a:srgbClr val="000000"/>
                </a:solidFill>
                <a:highlight>
                  <a:srgbClr val="FFFFFF"/>
                </a:highlight>
              </a:rPr>
              <a:t>Optimal Substructure Property:</a:t>
            </a:r>
            <a:r>
              <a:rPr lang="en-GB" sz="1400">
                <a:solidFill>
                  <a:srgbClr val="000000"/>
                </a:solidFill>
                <a:highlight>
                  <a:srgbClr val="FFFFFF"/>
                </a:highlight>
              </a:rPr>
              <a:t> If the optimal solution of the given problem can be obtained by using optimal solutions of its subproblems then the problem is said to have Optimal Substructure Property.</a:t>
            </a:r>
            <a:endParaRPr sz="1400">
              <a:solidFill>
                <a:srgbClr val="000000"/>
              </a:solidFill>
              <a:highlight>
                <a:srgbClr val="FFFFFF"/>
              </a:highlight>
            </a:endParaRPr>
          </a:p>
          <a:p>
            <a:pPr indent="0" lvl="0" marL="0" rtl="0" algn="just">
              <a:spcBef>
                <a:spcPts val="1800"/>
              </a:spcBef>
              <a:spcAft>
                <a:spcPts val="1200"/>
              </a:spcAft>
              <a:buNone/>
            </a:pPr>
            <a:r>
              <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highlight>
                  <a:srgbClr val="FFFFFF"/>
                </a:highlight>
                <a:latin typeface="Arial"/>
                <a:ea typeface="Arial"/>
                <a:cs typeface="Arial"/>
                <a:sym typeface="Arial"/>
              </a:rPr>
              <a:t>Basic Structure</a:t>
            </a:r>
            <a:endParaRPr sz="3200"/>
          </a:p>
        </p:txBody>
      </p:sp>
      <p:sp>
        <p:nvSpPr>
          <p:cNvPr id="137" name="Google Shape;137;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Identify if it is a Dynamic programming problem.</a:t>
            </a:r>
            <a:endParaRPr sz="1400">
              <a:solidFill>
                <a:srgbClr val="000000"/>
              </a:solidFill>
              <a:highlight>
                <a:srgbClr val="FFFFFF"/>
              </a:highlight>
            </a:endParaRPr>
          </a:p>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Decide a state expression with the Least parameters.</a:t>
            </a:r>
            <a:endParaRPr sz="1400">
              <a:solidFill>
                <a:srgbClr val="000000"/>
              </a:solidFill>
              <a:highlight>
                <a:srgbClr val="FFFFFF"/>
              </a:highlight>
            </a:endParaRPr>
          </a:p>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Formulate state and transition relationships.</a:t>
            </a:r>
            <a:endParaRPr sz="1400">
              <a:solidFill>
                <a:srgbClr val="000000"/>
              </a:solidFill>
              <a:highlight>
                <a:srgbClr val="FFFFFF"/>
              </a:highlight>
            </a:endParaRPr>
          </a:p>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Do tabulation (or memorization).</a:t>
            </a:r>
            <a:endParaRPr sz="1400">
              <a:solidFill>
                <a:srgbClr val="000000"/>
              </a:solidFill>
              <a:highlight>
                <a:srgbClr val="FFFFFF"/>
              </a:highlight>
            </a:endParaRPr>
          </a:p>
          <a:p>
            <a:pPr indent="0" lvl="0" marL="0" rtl="0" algn="l">
              <a:spcBef>
                <a:spcPts val="1800"/>
              </a:spcBef>
              <a:spcAft>
                <a:spcPts val="1200"/>
              </a:spcAft>
              <a:buNone/>
            </a:pPr>
            <a:r>
              <a:t/>
            </a:r>
            <a:endParaRPr sz="1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Fibonacci Numbers</a:t>
            </a:r>
            <a:endParaRPr/>
          </a:p>
        </p:txBody>
      </p:sp>
      <p:pic>
        <p:nvPicPr>
          <p:cNvPr id="143" name="Google Shape;143;p25"/>
          <p:cNvPicPr preferRelativeResize="0"/>
          <p:nvPr/>
        </p:nvPicPr>
        <p:blipFill rotWithShape="1">
          <a:blip r:embed="rId3">
            <a:alphaModFix/>
          </a:blip>
          <a:srcRect b="0" l="2477" r="0" t="0"/>
          <a:stretch/>
        </p:blipFill>
        <p:spPr>
          <a:xfrm>
            <a:off x="4852650" y="1320550"/>
            <a:ext cx="3943076" cy="2502400"/>
          </a:xfrm>
          <a:prstGeom prst="rect">
            <a:avLst/>
          </a:prstGeom>
          <a:noFill/>
          <a:ln cap="flat" cmpd="sng" w="9525">
            <a:solidFill>
              <a:srgbClr val="333333"/>
            </a:solidFill>
            <a:prstDash val="solid"/>
            <a:round/>
            <a:headEnd len="sm" w="sm" type="none"/>
            <a:tailEnd len="sm" w="sm" type="none"/>
          </a:ln>
        </p:spPr>
      </p:pic>
      <p:pic>
        <p:nvPicPr>
          <p:cNvPr id="144" name="Google Shape;144;p25"/>
          <p:cNvPicPr preferRelativeResize="0"/>
          <p:nvPr/>
        </p:nvPicPr>
        <p:blipFill>
          <a:blip r:embed="rId4">
            <a:alphaModFix/>
          </a:blip>
          <a:stretch>
            <a:fillRect/>
          </a:stretch>
        </p:blipFill>
        <p:spPr>
          <a:xfrm>
            <a:off x="152400" y="1304825"/>
            <a:ext cx="4650250" cy="2502400"/>
          </a:xfrm>
          <a:prstGeom prst="rect">
            <a:avLst/>
          </a:prstGeom>
          <a:noFill/>
          <a:ln cap="flat" cmpd="sng" w="9525">
            <a:solidFill>
              <a:srgbClr val="333333"/>
            </a:solidFill>
            <a:prstDash val="solid"/>
            <a:round/>
            <a:headEnd len="sm" w="sm" type="none"/>
            <a:tailEnd len="sm" w="sm" type="none"/>
          </a:ln>
        </p:spPr>
      </p:pic>
      <p:sp>
        <p:nvSpPr>
          <p:cNvPr id="145" name="Google Shape;145;p25"/>
          <p:cNvSpPr txBox="1"/>
          <p:nvPr/>
        </p:nvSpPr>
        <p:spPr>
          <a:xfrm>
            <a:off x="826225" y="4303375"/>
            <a:ext cx="4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fib(n)=fib(n-1)+fib(n-2)</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Fibonacci Example</a:t>
            </a:r>
            <a:endParaRPr/>
          </a:p>
        </p:txBody>
      </p:sp>
      <p:pic>
        <p:nvPicPr>
          <p:cNvPr id="151" name="Google Shape;151;p26"/>
          <p:cNvPicPr preferRelativeResize="0"/>
          <p:nvPr/>
        </p:nvPicPr>
        <p:blipFill rotWithShape="1">
          <a:blip r:embed="rId3">
            <a:alphaModFix/>
          </a:blip>
          <a:srcRect b="0" l="5782" r="6744" t="0"/>
          <a:stretch/>
        </p:blipFill>
        <p:spPr>
          <a:xfrm>
            <a:off x="384375" y="1314725"/>
            <a:ext cx="2992726" cy="2486262"/>
          </a:xfrm>
          <a:prstGeom prst="rect">
            <a:avLst/>
          </a:prstGeom>
          <a:noFill/>
          <a:ln cap="flat" cmpd="sng" w="9525">
            <a:solidFill>
              <a:srgbClr val="273239"/>
            </a:solidFill>
            <a:prstDash val="solid"/>
            <a:round/>
            <a:headEnd len="sm" w="sm" type="none"/>
            <a:tailEnd len="sm" w="sm" type="none"/>
          </a:ln>
        </p:spPr>
      </p:pic>
      <p:sp>
        <p:nvSpPr>
          <p:cNvPr id="152" name="Google Shape;152;p26"/>
          <p:cNvSpPr txBox="1"/>
          <p:nvPr/>
        </p:nvSpPr>
        <p:spPr>
          <a:xfrm>
            <a:off x="1313888" y="3894925"/>
            <a:ext cx="113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Recursion</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     O(2ⁿ)</a:t>
            </a:r>
            <a:endParaRPr>
              <a:latin typeface="Open Sans"/>
              <a:ea typeface="Open Sans"/>
              <a:cs typeface="Open Sans"/>
              <a:sym typeface="Open Sans"/>
            </a:endParaRPr>
          </a:p>
        </p:txBody>
      </p:sp>
      <p:pic>
        <p:nvPicPr>
          <p:cNvPr id="153" name="Google Shape;153;p26"/>
          <p:cNvPicPr preferRelativeResize="0"/>
          <p:nvPr/>
        </p:nvPicPr>
        <p:blipFill>
          <a:blip r:embed="rId4">
            <a:alphaModFix/>
          </a:blip>
          <a:stretch>
            <a:fillRect/>
          </a:stretch>
        </p:blipFill>
        <p:spPr>
          <a:xfrm>
            <a:off x="3535600" y="1342725"/>
            <a:ext cx="5498825" cy="2486250"/>
          </a:xfrm>
          <a:prstGeom prst="rect">
            <a:avLst/>
          </a:prstGeom>
          <a:noFill/>
          <a:ln cap="flat" cmpd="sng" w="9525">
            <a:solidFill>
              <a:srgbClr val="273239"/>
            </a:solidFill>
            <a:prstDash val="solid"/>
            <a:round/>
            <a:headEnd len="sm" w="sm" type="none"/>
            <a:tailEnd len="sm" w="sm" type="none"/>
          </a:ln>
        </p:spPr>
      </p:pic>
      <p:sp>
        <p:nvSpPr>
          <p:cNvPr id="154" name="Google Shape;154;p26"/>
          <p:cNvSpPr txBox="1"/>
          <p:nvPr/>
        </p:nvSpPr>
        <p:spPr>
          <a:xfrm>
            <a:off x="5269475" y="3894925"/>
            <a:ext cx="215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Dynamic Programming</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                O(n)</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160" name="Google Shape;160;p27"/>
          <p:cNvPicPr preferRelativeResize="0"/>
          <p:nvPr/>
        </p:nvPicPr>
        <p:blipFill rotWithShape="1">
          <a:blip r:embed="rId3">
            <a:alphaModFix/>
          </a:blip>
          <a:srcRect b="58619" l="6575" r="62884" t="11296"/>
          <a:stretch/>
        </p:blipFill>
        <p:spPr>
          <a:xfrm>
            <a:off x="609475" y="1710800"/>
            <a:ext cx="2792650" cy="1375475"/>
          </a:xfrm>
          <a:prstGeom prst="rect">
            <a:avLst/>
          </a:prstGeom>
          <a:noFill/>
          <a:ln cap="flat" cmpd="sng" w="9525">
            <a:solidFill>
              <a:srgbClr val="000000"/>
            </a:solidFill>
            <a:prstDash val="solid"/>
            <a:round/>
            <a:headEnd len="sm" w="sm" type="none"/>
            <a:tailEnd len="sm" w="sm" type="none"/>
          </a:ln>
        </p:spPr>
      </p:pic>
      <p:sp>
        <p:nvSpPr>
          <p:cNvPr id="161" name="Google Shape;161;p27"/>
          <p:cNvSpPr txBox="1"/>
          <p:nvPr/>
        </p:nvSpPr>
        <p:spPr>
          <a:xfrm>
            <a:off x="657300" y="3202975"/>
            <a:ext cx="26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a:ea typeface="Open Sans"/>
                <a:cs typeface="Open Sans"/>
                <a:sym typeface="Open Sans"/>
              </a:rPr>
              <a:t>Recursion: Exponential</a:t>
            </a:r>
            <a:endParaRPr sz="1800">
              <a:latin typeface="Open Sans"/>
              <a:ea typeface="Open Sans"/>
              <a:cs typeface="Open Sans"/>
              <a:sym typeface="Open Sans"/>
            </a:endParaRPr>
          </a:p>
        </p:txBody>
      </p:sp>
      <p:pic>
        <p:nvPicPr>
          <p:cNvPr id="162" name="Google Shape;162;p27"/>
          <p:cNvPicPr preferRelativeResize="0"/>
          <p:nvPr/>
        </p:nvPicPr>
        <p:blipFill rotWithShape="1">
          <a:blip r:embed="rId3">
            <a:alphaModFix/>
          </a:blip>
          <a:srcRect b="15153" l="12214" r="62477" t="54171"/>
          <a:stretch/>
        </p:blipFill>
        <p:spPr>
          <a:xfrm>
            <a:off x="4437200" y="1710800"/>
            <a:ext cx="2916375" cy="1375475"/>
          </a:xfrm>
          <a:prstGeom prst="rect">
            <a:avLst/>
          </a:prstGeom>
          <a:noFill/>
          <a:ln cap="flat" cmpd="sng" w="9525">
            <a:solidFill>
              <a:srgbClr val="000000"/>
            </a:solidFill>
            <a:prstDash val="solid"/>
            <a:round/>
            <a:headEnd len="sm" w="sm" type="none"/>
            <a:tailEnd len="sm" w="sm" type="none"/>
          </a:ln>
        </p:spPr>
      </p:pic>
      <p:sp>
        <p:nvSpPr>
          <p:cNvPr id="163" name="Google Shape;163;p27"/>
          <p:cNvSpPr txBox="1"/>
          <p:nvPr/>
        </p:nvSpPr>
        <p:spPr>
          <a:xfrm>
            <a:off x="4346900" y="3202975"/>
            <a:ext cx="370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latin typeface="Open Sans"/>
                <a:ea typeface="Open Sans"/>
                <a:cs typeface="Open Sans"/>
                <a:sym typeface="Open Sans"/>
              </a:rPr>
              <a:t>Dynamic Programming: Linear</a:t>
            </a:r>
            <a:endParaRPr sz="1800">
              <a:latin typeface="Open Sans"/>
              <a:ea typeface="Open Sans"/>
              <a:cs typeface="Open Sans"/>
              <a:sym typeface="Open Sans"/>
            </a:endParaRPr>
          </a:p>
        </p:txBody>
      </p:sp>
      <p:sp>
        <p:nvSpPr>
          <p:cNvPr id="164" name="Google Shape;164;p27"/>
          <p:cNvSpPr txBox="1"/>
          <p:nvPr/>
        </p:nvSpPr>
        <p:spPr>
          <a:xfrm>
            <a:off x="609475" y="1110575"/>
            <a:ext cx="48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Computing Fibonacci Numbers</a:t>
            </a:r>
            <a:endParaRPr b="1">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a:t>
            </a:r>
            <a:endParaRPr/>
          </a:p>
        </p:txBody>
      </p:sp>
      <p:sp>
        <p:nvSpPr>
          <p:cNvPr id="170" name="Google Shape;170;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E101A"/>
                </a:solidFill>
                <a:highlight>
                  <a:srgbClr val="FFFFFF"/>
                </a:highlight>
              </a:rPr>
              <a:t>1. </a:t>
            </a:r>
            <a:r>
              <a:rPr lang="en-GB" sz="1400">
                <a:solidFill>
                  <a:srgbClr val="0E101A"/>
                </a:solidFill>
                <a:highlight>
                  <a:srgbClr val="FFFFFF"/>
                </a:highlight>
              </a:rPr>
              <a:t>What happens when a top-down approach to dynamic programming is applied to a problem?</a:t>
            </a:r>
            <a:endParaRPr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    (A)</a:t>
            </a:r>
            <a:r>
              <a:rPr lang="en-GB" sz="1400">
                <a:solidFill>
                  <a:srgbClr val="0E101A"/>
                </a:solidFill>
                <a:highlight>
                  <a:srgbClr val="FFFFFF"/>
                </a:highlight>
              </a:rPr>
              <a:t> It increases both the time and space complexity</a:t>
            </a:r>
            <a:endParaRPr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    (B)</a:t>
            </a:r>
            <a:r>
              <a:rPr lang="en-GB" sz="1400">
                <a:solidFill>
                  <a:srgbClr val="0E101A"/>
                </a:solidFill>
                <a:highlight>
                  <a:srgbClr val="FFFFFF"/>
                </a:highlight>
              </a:rPr>
              <a:t> It decreases the time complexity and increases the space complexity </a:t>
            </a:r>
            <a:endParaRPr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    (C)</a:t>
            </a:r>
            <a:r>
              <a:rPr lang="en-GB" sz="1400">
                <a:solidFill>
                  <a:srgbClr val="0E101A"/>
                </a:solidFill>
                <a:highlight>
                  <a:srgbClr val="FFFFFF"/>
                </a:highlight>
              </a:rPr>
              <a:t> It decreases the space complexity and increases the time complexity </a:t>
            </a:r>
            <a:endParaRPr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    (D)</a:t>
            </a:r>
            <a:r>
              <a:rPr lang="en-GB" sz="1400">
                <a:solidFill>
                  <a:srgbClr val="0E101A"/>
                </a:solidFill>
                <a:highlight>
                  <a:srgbClr val="FFFFFF"/>
                </a:highlight>
              </a:rPr>
              <a:t> It decreases both the time and space complexity</a:t>
            </a:r>
            <a:endParaRPr sz="1400">
              <a:solidFill>
                <a:srgbClr val="0E101A"/>
              </a:solidFill>
              <a:highlight>
                <a:srgbClr val="FFFFFF"/>
              </a:highlight>
            </a:endParaRPr>
          </a:p>
          <a:p>
            <a:pPr indent="0" lvl="0" marL="0" rtl="0" algn="l">
              <a:spcBef>
                <a:spcPts val="0"/>
              </a:spcBef>
              <a:spcAft>
                <a:spcPts val="0"/>
              </a:spcAft>
              <a:buNone/>
            </a:pPr>
            <a:r>
              <a:rPr lang="en-GB" sz="1400">
                <a:solidFill>
                  <a:srgbClr val="616161"/>
                </a:solidFill>
                <a:highlight>
                  <a:srgbClr val="FFFFFF"/>
                </a:highlight>
              </a:rPr>
              <a:t> </a:t>
            </a:r>
            <a:endParaRPr sz="1400">
              <a:solidFill>
                <a:srgbClr val="616161"/>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Answer:</a:t>
            </a:r>
            <a:r>
              <a:rPr lang="en-GB" sz="1400">
                <a:solidFill>
                  <a:srgbClr val="0E101A"/>
                </a:solidFill>
                <a:highlight>
                  <a:srgbClr val="FFFFFF"/>
                </a:highlight>
              </a:rPr>
              <a:t> </a:t>
            </a:r>
            <a:r>
              <a:rPr b="1" lang="en-GB" sz="1400">
                <a:solidFill>
                  <a:srgbClr val="0E101A"/>
                </a:solidFill>
                <a:highlight>
                  <a:srgbClr val="FFFFFF"/>
                </a:highlight>
              </a:rPr>
              <a:t>(B)</a:t>
            </a:r>
            <a:endParaRPr b="1"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Explanation:</a:t>
            </a:r>
            <a:r>
              <a:rPr lang="en-GB" sz="1400">
                <a:solidFill>
                  <a:srgbClr val="0E101A"/>
                </a:solidFill>
                <a:highlight>
                  <a:srgbClr val="FFFFFF"/>
                </a:highlight>
              </a:rPr>
              <a:t> As the mentioned approach uses the memoization technique, it always stores the previously calculated values. Due to this, the time complexity decreases, but the space complexity increases.</a:t>
            </a:r>
            <a:endParaRPr sz="1400">
              <a:solidFill>
                <a:srgbClr val="0E101A"/>
              </a:solidFill>
              <a:highlight>
                <a:srgbClr val="FFFFFF"/>
              </a:highlight>
            </a:endParaRPr>
          </a:p>
          <a:p>
            <a:pPr indent="0" lvl="0" marL="0" rtl="0" algn="l">
              <a:spcBef>
                <a:spcPts val="0"/>
              </a:spcBef>
              <a:spcAft>
                <a:spcPts val="120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a:t>
            </a:r>
            <a:endParaRPr/>
          </a:p>
        </p:txBody>
      </p:sp>
      <p:sp>
        <p:nvSpPr>
          <p:cNvPr id="176" name="Google Shape;176;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E101A"/>
                </a:solidFill>
                <a:highlight>
                  <a:srgbClr val="FFFFFF"/>
                </a:highlight>
              </a:rPr>
              <a:t> 2.  If we can break a problem into subproblems that are reused many times, the problem is said to      possess which of the following property?</a:t>
            </a:r>
            <a:endParaRPr sz="1400">
              <a:solidFill>
                <a:srgbClr val="0E101A"/>
              </a:solidFill>
              <a:highlight>
                <a:srgbClr val="FFFFFF"/>
              </a:highlight>
            </a:endParaRPr>
          </a:p>
          <a:p>
            <a:pPr indent="0" lvl="0" marL="0" rtl="0" algn="l">
              <a:spcBef>
                <a:spcPts val="0"/>
              </a:spcBef>
              <a:spcAft>
                <a:spcPts val="0"/>
              </a:spcAft>
              <a:buNone/>
            </a:pPr>
            <a:r>
              <a:rPr lang="en-GB" sz="1400">
                <a:solidFill>
                  <a:srgbClr val="0E101A"/>
                </a:solidFill>
                <a:highlight>
                  <a:srgbClr val="FFFFFF"/>
                </a:highlight>
              </a:rPr>
              <a:t>       </a:t>
            </a:r>
            <a:r>
              <a:rPr b="1" lang="en-GB" sz="1400">
                <a:solidFill>
                  <a:srgbClr val="0E101A"/>
                </a:solidFill>
                <a:highlight>
                  <a:srgbClr val="FFFFFF"/>
                </a:highlight>
              </a:rPr>
              <a:t>(A)</a:t>
            </a:r>
            <a:r>
              <a:rPr lang="en-GB" sz="1400">
                <a:solidFill>
                  <a:srgbClr val="0E101A"/>
                </a:solidFill>
                <a:highlight>
                  <a:srgbClr val="FFFFFF"/>
                </a:highlight>
              </a:rPr>
              <a:t> Overlapping subproblems</a:t>
            </a:r>
            <a:endParaRPr sz="1400">
              <a:solidFill>
                <a:srgbClr val="0E101A"/>
              </a:solidFill>
              <a:highlight>
                <a:srgbClr val="FFFFFF"/>
              </a:highlight>
            </a:endParaRPr>
          </a:p>
          <a:p>
            <a:pPr indent="0" lvl="0" marL="0" rtl="0" algn="l">
              <a:spcBef>
                <a:spcPts val="0"/>
              </a:spcBef>
              <a:spcAft>
                <a:spcPts val="0"/>
              </a:spcAft>
              <a:buNone/>
            </a:pPr>
            <a:r>
              <a:rPr lang="en-GB" sz="1400">
                <a:solidFill>
                  <a:srgbClr val="0E101A"/>
                </a:solidFill>
                <a:highlight>
                  <a:srgbClr val="FFFFFF"/>
                </a:highlight>
              </a:rPr>
              <a:t>       </a:t>
            </a:r>
            <a:r>
              <a:rPr b="1" lang="en-GB" sz="1400">
                <a:solidFill>
                  <a:srgbClr val="0E101A"/>
                </a:solidFill>
                <a:highlight>
                  <a:srgbClr val="FFFFFF"/>
                </a:highlight>
              </a:rPr>
              <a:t>(B)</a:t>
            </a:r>
            <a:r>
              <a:rPr lang="en-GB" sz="1400">
                <a:solidFill>
                  <a:srgbClr val="0E101A"/>
                </a:solidFill>
                <a:highlight>
                  <a:srgbClr val="FFFFFF"/>
                </a:highlight>
              </a:rPr>
              <a:t> Greedy</a:t>
            </a:r>
            <a:endParaRPr sz="1400">
              <a:solidFill>
                <a:srgbClr val="0E101A"/>
              </a:solidFill>
              <a:highlight>
                <a:srgbClr val="FFFFFF"/>
              </a:highlight>
            </a:endParaRPr>
          </a:p>
          <a:p>
            <a:pPr indent="0" lvl="0" marL="0" rtl="0" algn="l">
              <a:spcBef>
                <a:spcPts val="0"/>
              </a:spcBef>
              <a:spcAft>
                <a:spcPts val="0"/>
              </a:spcAft>
              <a:buNone/>
            </a:pPr>
            <a:r>
              <a:rPr lang="en-GB" sz="1400">
                <a:solidFill>
                  <a:srgbClr val="0E101A"/>
                </a:solidFill>
                <a:highlight>
                  <a:srgbClr val="FFFFFF"/>
                </a:highlight>
              </a:rPr>
              <a:t>      </a:t>
            </a:r>
            <a:r>
              <a:rPr b="1" lang="en-GB" sz="1400">
                <a:solidFill>
                  <a:srgbClr val="0E101A"/>
                </a:solidFill>
                <a:highlight>
                  <a:srgbClr val="FFFFFF"/>
                </a:highlight>
              </a:rPr>
              <a:t> </a:t>
            </a:r>
            <a:r>
              <a:rPr b="1" lang="en-GB" sz="1400">
                <a:solidFill>
                  <a:srgbClr val="0E101A"/>
                </a:solidFill>
                <a:highlight>
                  <a:srgbClr val="FFFFFF"/>
                </a:highlight>
              </a:rPr>
              <a:t>(C)</a:t>
            </a:r>
            <a:r>
              <a:rPr lang="en-GB" sz="1400">
                <a:solidFill>
                  <a:srgbClr val="0E101A"/>
                </a:solidFill>
                <a:highlight>
                  <a:srgbClr val="FFFFFF"/>
                </a:highlight>
              </a:rPr>
              <a:t> </a:t>
            </a:r>
            <a:r>
              <a:rPr lang="en-GB" sz="1400">
                <a:solidFill>
                  <a:srgbClr val="0E101A"/>
                </a:solidFill>
                <a:highlight>
                  <a:srgbClr val="FFFFFF"/>
                </a:highlight>
              </a:rPr>
              <a:t>Memoization</a:t>
            </a:r>
            <a:endParaRPr sz="1400">
              <a:solidFill>
                <a:srgbClr val="0E101A"/>
              </a:solidFill>
              <a:highlight>
                <a:srgbClr val="FFFFFF"/>
              </a:highlight>
            </a:endParaRPr>
          </a:p>
          <a:p>
            <a:pPr indent="0" lvl="0" marL="0" rtl="0" algn="l">
              <a:spcBef>
                <a:spcPts val="0"/>
              </a:spcBef>
              <a:spcAft>
                <a:spcPts val="0"/>
              </a:spcAft>
              <a:buNone/>
            </a:pPr>
            <a:r>
              <a:rPr lang="en-GB" sz="1400">
                <a:solidFill>
                  <a:srgbClr val="0E101A"/>
                </a:solidFill>
                <a:highlight>
                  <a:srgbClr val="FFFFFF"/>
                </a:highlight>
              </a:rPr>
              <a:t>       </a:t>
            </a:r>
            <a:r>
              <a:rPr b="1" lang="en-GB" sz="1400">
                <a:solidFill>
                  <a:srgbClr val="0E101A"/>
                </a:solidFill>
                <a:highlight>
                  <a:srgbClr val="FFFFFF"/>
                </a:highlight>
              </a:rPr>
              <a:t>(D) </a:t>
            </a:r>
            <a:r>
              <a:rPr lang="en-GB" sz="1400">
                <a:solidFill>
                  <a:srgbClr val="0E101A"/>
                </a:solidFill>
                <a:highlight>
                  <a:srgbClr val="FFFFFF"/>
                </a:highlight>
              </a:rPr>
              <a:t>Optimal substructure </a:t>
            </a:r>
            <a:endParaRPr sz="1400">
              <a:solidFill>
                <a:srgbClr val="0E101A"/>
              </a:solidFill>
              <a:highlight>
                <a:srgbClr val="FFFFFF"/>
              </a:highlight>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b="1" lang="en-GB" sz="1400">
                <a:solidFill>
                  <a:srgbClr val="0E101A"/>
                </a:solidFill>
                <a:highlight>
                  <a:srgbClr val="FFFFFF"/>
                </a:highlight>
              </a:rPr>
              <a:t>Answer: (A)</a:t>
            </a:r>
            <a:endParaRPr b="1" sz="1400">
              <a:solidFill>
                <a:srgbClr val="0E101A"/>
              </a:solidFill>
              <a:highlight>
                <a:srgbClr val="FFFFFF"/>
              </a:highlight>
            </a:endParaRPr>
          </a:p>
          <a:p>
            <a:pPr indent="0" lvl="0" marL="0" rtl="0" algn="l">
              <a:spcBef>
                <a:spcPts val="0"/>
              </a:spcBef>
              <a:spcAft>
                <a:spcPts val="0"/>
              </a:spcAft>
              <a:buNone/>
            </a:pPr>
            <a:r>
              <a:rPr b="1" lang="en-GB" sz="1400">
                <a:solidFill>
                  <a:srgbClr val="0E101A"/>
                </a:solidFill>
                <a:highlight>
                  <a:srgbClr val="FFFFFF"/>
                </a:highlight>
              </a:rPr>
              <a:t>Explanation:</a:t>
            </a:r>
            <a:r>
              <a:rPr lang="en-GB" sz="1400">
                <a:solidFill>
                  <a:srgbClr val="0E101A"/>
                </a:solidFill>
                <a:highlight>
                  <a:srgbClr val="FFFFFF"/>
                </a:highlight>
              </a:rPr>
              <a:t> The problems which have the property in which the value of a subproblem is used several times is said to possess the property of Overlapping subproblems.</a:t>
            </a:r>
            <a:endParaRPr sz="1400">
              <a:solidFill>
                <a:srgbClr val="0E101A"/>
              </a:solidFill>
              <a:highlight>
                <a:srgbClr val="FFFFFF"/>
              </a:highlight>
            </a:endParaRPr>
          </a:p>
          <a:p>
            <a:pPr indent="0" lvl="0" marL="0" rtl="0" algn="l">
              <a:spcBef>
                <a:spcPts val="0"/>
              </a:spcBef>
              <a:spcAft>
                <a:spcPts val="0"/>
              </a:spcAft>
              <a:buNone/>
            </a:pPr>
            <a:r>
              <a:rPr lang="en-GB" sz="1400">
                <a:solidFill>
                  <a:srgbClr val="616161"/>
                </a:solidFill>
                <a:highlight>
                  <a:srgbClr val="FFFFFF"/>
                </a:highlight>
              </a:rPr>
              <a:t> </a:t>
            </a:r>
            <a:endParaRPr sz="1400">
              <a:solidFill>
                <a:srgbClr val="0E101A"/>
              </a:solidFill>
              <a:highlight>
                <a:srgbClr val="FFFFFF"/>
              </a:highlight>
            </a:endParaRPr>
          </a:p>
          <a:p>
            <a:pPr indent="0" lvl="0" marL="0" rtl="0" algn="l">
              <a:spcBef>
                <a:spcPts val="0"/>
              </a:spcBef>
              <a:spcAft>
                <a:spcPts val="1200"/>
              </a:spcAft>
              <a:buNone/>
            </a:pPr>
            <a:r>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GRAPH TRAVERSAL</a:t>
            </a:r>
            <a:endParaRPr/>
          </a:p>
        </p:txBody>
      </p:sp>
      <p:sp>
        <p:nvSpPr>
          <p:cNvPr id="182" name="Google Shape;182;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rgbClr val="000000"/>
              </a:buClr>
              <a:buSzPts val="1400"/>
              <a:buChar char="●"/>
            </a:pPr>
            <a:r>
              <a:rPr lang="en-GB" sz="1400">
                <a:solidFill>
                  <a:srgbClr val="000000"/>
                </a:solidFill>
                <a:highlight>
                  <a:srgbClr val="FFFFFF"/>
                </a:highlight>
              </a:rPr>
              <a:t>Graph traversal technique is used for visiting every vertex of graph G once in a well-defined order. </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GB" sz="1400">
                <a:solidFill>
                  <a:srgbClr val="000000"/>
                </a:solidFill>
                <a:highlight>
                  <a:srgbClr val="FFFFFF"/>
                </a:highlight>
              </a:rPr>
              <a:t>A graph might have cycles and we might not be able to traverse the entire graph from a single vertex (for example, if the graph is not connected). Therefore, we must keep track of the vertices that have been visited. W</a:t>
            </a:r>
            <a:r>
              <a:rPr lang="en-GB" sz="1400">
                <a:solidFill>
                  <a:srgbClr val="000000"/>
                </a:solidFill>
                <a:highlight>
                  <a:srgbClr val="FFFFFF"/>
                </a:highlight>
              </a:rPr>
              <a:t>ith graph traversal, we can visit all the vertices of the graph without getting into a looping path.</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GB" sz="1400">
                <a:solidFill>
                  <a:srgbClr val="000000"/>
                </a:solidFill>
                <a:highlight>
                  <a:srgbClr val="FFFFFF"/>
                </a:highlight>
              </a:rPr>
              <a:t>The order in which the vertices are visited are important and may depend upon the algorithm or question that you are solving.</a:t>
            </a:r>
            <a:endParaRPr sz="1400">
              <a:solidFill>
                <a:srgbClr val="000000"/>
              </a:solidFill>
              <a:highlight>
                <a:srgbClr val="FFFFFF"/>
              </a:highlight>
            </a:endParaRPr>
          </a:p>
          <a:p>
            <a:pPr indent="-317500" lvl="0" marL="457200" rtl="0" algn="l">
              <a:spcBef>
                <a:spcPts val="0"/>
              </a:spcBef>
              <a:spcAft>
                <a:spcPts val="0"/>
              </a:spcAft>
              <a:buClr>
                <a:srgbClr val="000000"/>
              </a:buClr>
              <a:buSzPts val="1400"/>
              <a:buChar char="●"/>
            </a:pPr>
            <a:r>
              <a:rPr lang="en-GB" sz="1400">
                <a:solidFill>
                  <a:srgbClr val="000000"/>
                </a:solidFill>
                <a:highlight>
                  <a:srgbClr val="FFFFFF"/>
                </a:highlight>
              </a:rPr>
              <a:t>There are two graph traversal techniques:</a:t>
            </a:r>
            <a:endParaRPr sz="1400">
              <a:solidFill>
                <a:srgbClr val="000000"/>
              </a:solidFill>
              <a:highlight>
                <a:srgbClr val="FFFFFF"/>
              </a:highlight>
            </a:endParaRPr>
          </a:p>
          <a:p>
            <a:pPr indent="0" lvl="0" marL="457200" rtl="0" algn="l">
              <a:spcBef>
                <a:spcPts val="800"/>
              </a:spcBef>
              <a:spcAft>
                <a:spcPts val="0"/>
              </a:spcAft>
              <a:buNone/>
            </a:pPr>
            <a:r>
              <a:rPr lang="en-GB" sz="1400">
                <a:solidFill>
                  <a:srgbClr val="000000"/>
                </a:solidFill>
                <a:highlight>
                  <a:srgbClr val="FFFFFF"/>
                </a:highlight>
              </a:rPr>
              <a:t> 1. DFS (Depth- First Search)</a:t>
            </a:r>
            <a:endParaRPr sz="1400">
              <a:solidFill>
                <a:srgbClr val="000000"/>
              </a:solidFill>
              <a:highlight>
                <a:srgbClr val="FFFFFF"/>
              </a:highlight>
            </a:endParaRPr>
          </a:p>
          <a:p>
            <a:pPr indent="0" lvl="0" marL="457200" rtl="0" algn="l">
              <a:spcBef>
                <a:spcPts val="800"/>
              </a:spcBef>
              <a:spcAft>
                <a:spcPts val="0"/>
              </a:spcAft>
              <a:buNone/>
            </a:pPr>
            <a:r>
              <a:rPr lang="en-GB" sz="1400">
                <a:solidFill>
                  <a:srgbClr val="000000"/>
                </a:solidFill>
                <a:highlight>
                  <a:srgbClr val="FFFFFF"/>
                </a:highlight>
              </a:rPr>
              <a:t> 2. BFS (Breadth-First Search)</a:t>
            </a:r>
            <a:endParaRPr sz="1400">
              <a:solidFill>
                <a:srgbClr val="000000"/>
              </a:solidFill>
              <a:highlight>
                <a:srgbClr val="FFFFFF"/>
              </a:highlight>
            </a:endParaRPr>
          </a:p>
          <a:p>
            <a:pPr indent="0" lvl="0" marL="0" rtl="0" algn="l">
              <a:spcBef>
                <a:spcPts val="800"/>
              </a:spcBef>
              <a:spcAft>
                <a:spcPts val="1200"/>
              </a:spcAft>
              <a:buNone/>
            </a:pPr>
            <a:r>
              <a:t/>
            </a:r>
            <a:endParaRPr sz="1400">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2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DFS</a:t>
            </a:r>
            <a:endParaRPr/>
          </a:p>
        </p:txBody>
      </p:sp>
      <p:sp>
        <p:nvSpPr>
          <p:cNvPr id="188" name="Google Shape;188;p31"/>
          <p:cNvSpPr txBox="1"/>
          <p:nvPr>
            <p:ph idx="1" type="body"/>
          </p:nvPr>
        </p:nvSpPr>
        <p:spPr>
          <a:xfrm>
            <a:off x="574250" y="1141425"/>
            <a:ext cx="79818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rgbClr val="000000"/>
                </a:solidFill>
              </a:rPr>
              <a:t>The DFS algorithm is a recursive algorithm that </a:t>
            </a:r>
            <a:endParaRPr sz="1400">
              <a:solidFill>
                <a:srgbClr val="000000"/>
              </a:solidFill>
            </a:endParaRPr>
          </a:p>
          <a:p>
            <a:pPr indent="0" lvl="0" marL="0" rtl="0" algn="l">
              <a:lnSpc>
                <a:spcPct val="100000"/>
              </a:lnSpc>
              <a:spcBef>
                <a:spcPts val="0"/>
              </a:spcBef>
              <a:spcAft>
                <a:spcPts val="0"/>
              </a:spcAft>
              <a:buNone/>
            </a:pPr>
            <a:r>
              <a:rPr lang="en-GB" sz="1400">
                <a:solidFill>
                  <a:srgbClr val="000000"/>
                </a:solidFill>
              </a:rPr>
              <a:t>uses the idea of backtracking. It involves </a:t>
            </a:r>
            <a:endParaRPr sz="1400">
              <a:solidFill>
                <a:srgbClr val="000000"/>
              </a:solidFill>
            </a:endParaRPr>
          </a:p>
          <a:p>
            <a:pPr indent="0" lvl="0" marL="0" rtl="0" algn="l">
              <a:lnSpc>
                <a:spcPct val="100000"/>
              </a:lnSpc>
              <a:spcBef>
                <a:spcPts val="0"/>
              </a:spcBef>
              <a:spcAft>
                <a:spcPts val="0"/>
              </a:spcAft>
              <a:buNone/>
            </a:pPr>
            <a:r>
              <a:rPr lang="en-GB" sz="1400">
                <a:solidFill>
                  <a:srgbClr val="000000"/>
                </a:solidFill>
              </a:rPr>
              <a:t>exhaustive searches of all the nodes by going </a:t>
            </a:r>
            <a:endParaRPr sz="1400">
              <a:solidFill>
                <a:srgbClr val="000000"/>
              </a:solidFill>
            </a:endParaRPr>
          </a:p>
          <a:p>
            <a:pPr indent="0" lvl="0" marL="0" rtl="0" algn="l">
              <a:lnSpc>
                <a:spcPct val="100000"/>
              </a:lnSpc>
              <a:spcBef>
                <a:spcPts val="0"/>
              </a:spcBef>
              <a:spcAft>
                <a:spcPts val="0"/>
              </a:spcAft>
              <a:buNone/>
            </a:pPr>
            <a:r>
              <a:rPr lang="en-GB" sz="1400">
                <a:solidFill>
                  <a:srgbClr val="000000"/>
                </a:solidFill>
              </a:rPr>
              <a:t>ahead, if possible, else by backtracking.</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b="1" lang="en-GB" sz="1400">
                <a:solidFill>
                  <a:srgbClr val="000000"/>
                </a:solidFill>
              </a:rPr>
              <a:t>ALGORITHM STEPS :</a:t>
            </a:r>
            <a:endParaRPr b="1"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n-GB" sz="1400">
                <a:solidFill>
                  <a:srgbClr val="000000"/>
                </a:solidFill>
              </a:rPr>
              <a:t>Start by putting any one of the graph's </a:t>
            </a:r>
            <a:endParaRPr sz="1400">
              <a:solidFill>
                <a:srgbClr val="000000"/>
              </a:solidFill>
            </a:endParaRPr>
          </a:p>
          <a:p>
            <a:pPr indent="0" lvl="0" marL="457200" rtl="0" algn="l">
              <a:lnSpc>
                <a:spcPct val="100000"/>
              </a:lnSpc>
              <a:spcBef>
                <a:spcPts val="0"/>
              </a:spcBef>
              <a:spcAft>
                <a:spcPts val="0"/>
              </a:spcAft>
              <a:buNone/>
            </a:pPr>
            <a:r>
              <a:rPr lang="en-GB" sz="1400">
                <a:solidFill>
                  <a:srgbClr val="000000"/>
                </a:solidFill>
              </a:rPr>
              <a:t>Vertices on top of a stack.</a:t>
            </a:r>
            <a:endParaRPr sz="1400">
              <a:solidFill>
                <a:srgbClr val="000000"/>
              </a:solidFill>
            </a:endParaRPr>
          </a:p>
          <a:p>
            <a:pPr indent="-317500" lvl="0" marL="457200" rtl="0" algn="l">
              <a:lnSpc>
                <a:spcPct val="100000"/>
              </a:lnSpc>
              <a:spcBef>
                <a:spcPts val="0"/>
              </a:spcBef>
              <a:spcAft>
                <a:spcPts val="0"/>
              </a:spcAft>
              <a:buClr>
                <a:srgbClr val="000000"/>
              </a:buClr>
              <a:buSzPts val="1400"/>
              <a:buAutoNum type="arabicPeriod"/>
            </a:pPr>
            <a:r>
              <a:rPr lang="en-GB" sz="1400">
                <a:solidFill>
                  <a:srgbClr val="000000"/>
                </a:solidFill>
              </a:rPr>
              <a:t>Take the top item of the stack and add it to </a:t>
            </a:r>
            <a:endParaRPr sz="1400">
              <a:solidFill>
                <a:srgbClr val="000000"/>
              </a:solidFill>
            </a:endParaRPr>
          </a:p>
          <a:p>
            <a:pPr indent="0" lvl="0" marL="457200" rtl="0" algn="l">
              <a:lnSpc>
                <a:spcPct val="100000"/>
              </a:lnSpc>
              <a:spcBef>
                <a:spcPts val="0"/>
              </a:spcBef>
              <a:spcAft>
                <a:spcPts val="0"/>
              </a:spcAft>
              <a:buNone/>
            </a:pPr>
            <a:r>
              <a:rPr lang="en-GB" sz="1400">
                <a:solidFill>
                  <a:srgbClr val="000000"/>
                </a:solidFill>
              </a:rPr>
              <a:t>The visited list.</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rgbClr val="000000"/>
                </a:solidFill>
              </a:rPr>
              <a:t>Create a list of that vertex's adjacent nodes. Add the ones which aren't in the visited list to the top of the stack.</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rgbClr val="000000"/>
                </a:solidFill>
              </a:rPr>
              <a:t>Keep repeating steps 2 and 3 until the stack is empty.</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pic>
        <p:nvPicPr>
          <p:cNvPr id="189" name="Google Shape;189;p31"/>
          <p:cNvPicPr preferRelativeResize="0"/>
          <p:nvPr/>
        </p:nvPicPr>
        <p:blipFill rotWithShape="1">
          <a:blip r:embed="rId3">
            <a:alphaModFix/>
          </a:blip>
          <a:srcRect b="0" l="0" r="0" t="0"/>
          <a:stretch/>
        </p:blipFill>
        <p:spPr>
          <a:xfrm>
            <a:off x="4730575" y="1141413"/>
            <a:ext cx="3565374" cy="232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Greedy Method</a:t>
            </a:r>
            <a:endParaRPr/>
          </a:p>
        </p:txBody>
      </p:sp>
      <p:sp>
        <p:nvSpPr>
          <p:cNvPr id="72" name="Google Shape;72;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lnSpc>
                <a:spcPct val="166666"/>
              </a:lnSpc>
              <a:spcBef>
                <a:spcPts val="0"/>
              </a:spcBef>
              <a:spcAft>
                <a:spcPts val="0"/>
              </a:spcAft>
              <a:buClr>
                <a:srgbClr val="000000"/>
              </a:buClr>
              <a:buSzPts val="1400"/>
              <a:buChar char="●"/>
            </a:pPr>
            <a:r>
              <a:rPr lang="en-GB" sz="1400">
                <a:solidFill>
                  <a:srgbClr val="000000"/>
                </a:solidFill>
              </a:rPr>
              <a:t>A greedy algorithm is an approach for solving a problem by selecting the best option available at the moment. It doesn't worry whether the current best result will bring the overall optimal result.</a:t>
            </a:r>
            <a:endParaRPr sz="1400">
              <a:solidFill>
                <a:srgbClr val="000000"/>
              </a:solidFill>
            </a:endParaRPr>
          </a:p>
          <a:p>
            <a:pPr indent="-317500" lvl="0" marL="457200" rtl="0" algn="l">
              <a:lnSpc>
                <a:spcPct val="166666"/>
              </a:lnSpc>
              <a:spcBef>
                <a:spcPts val="0"/>
              </a:spcBef>
              <a:spcAft>
                <a:spcPts val="0"/>
              </a:spcAft>
              <a:buClr>
                <a:srgbClr val="000000"/>
              </a:buClr>
              <a:buSzPts val="1400"/>
              <a:buChar char="●"/>
            </a:pPr>
            <a:r>
              <a:rPr lang="en-GB" sz="1400">
                <a:solidFill>
                  <a:srgbClr val="000000"/>
                </a:solidFill>
              </a:rPr>
              <a:t>The algorithm never reverses the earlier decision even if the choice is wrong. It works in a top-down approach.</a:t>
            </a:r>
            <a:endParaRPr sz="1400">
              <a:solidFill>
                <a:srgbClr val="000000"/>
              </a:solidFill>
            </a:endParaRPr>
          </a:p>
          <a:p>
            <a:pPr indent="-317500" lvl="0" marL="457200" rtl="0" algn="l">
              <a:lnSpc>
                <a:spcPct val="166666"/>
              </a:lnSpc>
              <a:spcBef>
                <a:spcPts val="0"/>
              </a:spcBef>
              <a:spcAft>
                <a:spcPts val="0"/>
              </a:spcAft>
              <a:buClr>
                <a:srgbClr val="000000"/>
              </a:buClr>
              <a:buSzPts val="1400"/>
              <a:buChar char="●"/>
            </a:pPr>
            <a:r>
              <a:rPr lang="en-GB" sz="1400">
                <a:solidFill>
                  <a:srgbClr val="000000"/>
                </a:solidFill>
                <a:highlight>
                  <a:srgbClr val="FFFFFF"/>
                </a:highlight>
              </a:rPr>
              <a:t>This method is used for solving optimization problems.</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rotWithShape="1">
          <a:blip r:embed="rId3">
            <a:alphaModFix/>
          </a:blip>
          <a:srcRect b="26877" l="8257" r="7829" t="10848"/>
          <a:stretch/>
        </p:blipFill>
        <p:spPr>
          <a:xfrm>
            <a:off x="1624650" y="807287"/>
            <a:ext cx="4751349" cy="1533238"/>
          </a:xfrm>
          <a:prstGeom prst="rect">
            <a:avLst/>
          </a:prstGeom>
          <a:noFill/>
          <a:ln>
            <a:noFill/>
          </a:ln>
        </p:spPr>
      </p:pic>
      <p:pic>
        <p:nvPicPr>
          <p:cNvPr id="195" name="Google Shape;195;p32"/>
          <p:cNvPicPr preferRelativeResize="0"/>
          <p:nvPr/>
        </p:nvPicPr>
        <p:blipFill rotWithShape="1">
          <a:blip r:embed="rId4">
            <a:alphaModFix/>
          </a:blip>
          <a:srcRect b="0" l="3966" r="0" t="17012"/>
          <a:stretch/>
        </p:blipFill>
        <p:spPr>
          <a:xfrm>
            <a:off x="1624650" y="2718425"/>
            <a:ext cx="4751351" cy="1610950"/>
          </a:xfrm>
          <a:prstGeom prst="rect">
            <a:avLst/>
          </a:prstGeom>
          <a:noFill/>
          <a:ln>
            <a:noFill/>
          </a:ln>
        </p:spPr>
      </p:pic>
      <p:sp>
        <p:nvSpPr>
          <p:cNvPr id="196" name="Google Shape;196;p32"/>
          <p:cNvSpPr txBox="1"/>
          <p:nvPr/>
        </p:nvSpPr>
        <p:spPr>
          <a:xfrm>
            <a:off x="744475" y="361225"/>
            <a:ext cx="235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EXAMPLE :</a:t>
            </a:r>
            <a:endParaRPr b="1">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3"/>
          <p:cNvPicPr preferRelativeResize="0"/>
          <p:nvPr/>
        </p:nvPicPr>
        <p:blipFill rotWithShape="1">
          <a:blip r:embed="rId3">
            <a:alphaModFix/>
          </a:blip>
          <a:srcRect b="0" l="1806" r="0" t="7527"/>
          <a:stretch/>
        </p:blipFill>
        <p:spPr>
          <a:xfrm>
            <a:off x="1648100" y="700450"/>
            <a:ext cx="5226476" cy="1558650"/>
          </a:xfrm>
          <a:prstGeom prst="rect">
            <a:avLst/>
          </a:prstGeom>
          <a:noFill/>
          <a:ln>
            <a:noFill/>
          </a:ln>
        </p:spPr>
      </p:pic>
      <p:pic>
        <p:nvPicPr>
          <p:cNvPr id="202" name="Google Shape;202;p33"/>
          <p:cNvPicPr preferRelativeResize="0"/>
          <p:nvPr/>
        </p:nvPicPr>
        <p:blipFill rotWithShape="1">
          <a:blip r:embed="rId4">
            <a:alphaModFix/>
          </a:blip>
          <a:srcRect b="0" l="0" r="2562" t="0"/>
          <a:stretch/>
        </p:blipFill>
        <p:spPr>
          <a:xfrm>
            <a:off x="1621100" y="2717525"/>
            <a:ext cx="5280475" cy="1501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4"/>
          <p:cNvPicPr preferRelativeResize="0"/>
          <p:nvPr/>
        </p:nvPicPr>
        <p:blipFill>
          <a:blip r:embed="rId3">
            <a:alphaModFix/>
          </a:blip>
          <a:stretch>
            <a:fillRect/>
          </a:stretch>
        </p:blipFill>
        <p:spPr>
          <a:xfrm>
            <a:off x="1621100" y="666075"/>
            <a:ext cx="5245000" cy="1501350"/>
          </a:xfrm>
          <a:prstGeom prst="rect">
            <a:avLst/>
          </a:prstGeom>
          <a:noFill/>
          <a:ln>
            <a:noFill/>
          </a:ln>
        </p:spPr>
      </p:pic>
      <p:pic>
        <p:nvPicPr>
          <p:cNvPr id="208" name="Google Shape;208;p34"/>
          <p:cNvPicPr preferRelativeResize="0"/>
          <p:nvPr/>
        </p:nvPicPr>
        <p:blipFill>
          <a:blip r:embed="rId4">
            <a:alphaModFix/>
          </a:blip>
          <a:stretch>
            <a:fillRect/>
          </a:stretch>
        </p:blipFill>
        <p:spPr>
          <a:xfrm>
            <a:off x="1621100" y="2694897"/>
            <a:ext cx="5245000" cy="16128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idx="1" type="body"/>
          </p:nvPr>
        </p:nvSpPr>
        <p:spPr>
          <a:xfrm>
            <a:off x="406900" y="445650"/>
            <a:ext cx="8425500" cy="41235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GB" sz="2050">
                <a:solidFill>
                  <a:srgbClr val="000000"/>
                </a:solidFill>
              </a:rPr>
              <a:t>Complexity Analysis of DFS</a:t>
            </a:r>
            <a:endParaRPr sz="2050">
              <a:solidFill>
                <a:srgbClr val="000000"/>
              </a:solidFill>
            </a:endParaRPr>
          </a:p>
          <a:p>
            <a:pPr indent="0" lvl="0" marL="0" rtl="0" algn="l">
              <a:spcBef>
                <a:spcPts val="1500"/>
              </a:spcBef>
              <a:spcAft>
                <a:spcPts val="0"/>
              </a:spcAft>
              <a:buNone/>
            </a:pPr>
            <a:r>
              <a:rPr b="1" lang="en-GB" sz="1350">
                <a:solidFill>
                  <a:srgbClr val="000000"/>
                </a:solidFill>
              </a:rPr>
              <a:t>Time complexity:</a:t>
            </a:r>
            <a:r>
              <a:rPr lang="en-GB" sz="1350">
                <a:solidFill>
                  <a:srgbClr val="000000"/>
                </a:solidFill>
              </a:rPr>
              <a:t> O(V + E), where V is the number of vertices and E is the number of edges in the graph.</a:t>
            </a:r>
            <a:endParaRPr sz="1350">
              <a:solidFill>
                <a:srgbClr val="000000"/>
              </a:solidFill>
            </a:endParaRPr>
          </a:p>
          <a:p>
            <a:pPr indent="0" lvl="0" marL="0" rtl="0" algn="l">
              <a:spcBef>
                <a:spcPts val="200"/>
              </a:spcBef>
              <a:spcAft>
                <a:spcPts val="0"/>
              </a:spcAft>
              <a:buNone/>
            </a:pPr>
            <a:r>
              <a:t/>
            </a:r>
            <a:endParaRPr b="1" sz="1350">
              <a:solidFill>
                <a:srgbClr val="000000"/>
              </a:solidFill>
            </a:endParaRPr>
          </a:p>
          <a:p>
            <a:pPr indent="0" lvl="0" marL="0" rtl="0" algn="l">
              <a:spcBef>
                <a:spcPts val="200"/>
              </a:spcBef>
              <a:spcAft>
                <a:spcPts val="0"/>
              </a:spcAft>
              <a:buNone/>
            </a:pPr>
            <a:r>
              <a:rPr b="1" lang="en-GB" sz="1350">
                <a:solidFill>
                  <a:srgbClr val="000000"/>
                </a:solidFill>
              </a:rPr>
              <a:t>Space Complexity:</a:t>
            </a:r>
            <a:r>
              <a:rPr lang="en-GB" sz="1350">
                <a:solidFill>
                  <a:srgbClr val="000000"/>
                </a:solidFill>
              </a:rPr>
              <a:t> O(V).</a:t>
            </a:r>
            <a:endParaRPr sz="1350">
              <a:solidFill>
                <a:srgbClr val="000000"/>
              </a:solidFill>
            </a:endParaRPr>
          </a:p>
          <a:p>
            <a:pPr indent="0" lvl="0" marL="0" rtl="0" algn="l">
              <a:spcBef>
                <a:spcPts val="200"/>
              </a:spcBef>
              <a:spcAft>
                <a:spcPts val="0"/>
              </a:spcAft>
              <a:buNone/>
            </a:pPr>
            <a:r>
              <a:rPr lang="en-GB" sz="1350">
                <a:solidFill>
                  <a:srgbClr val="000000"/>
                </a:solidFill>
              </a:rPr>
              <a:t>Since, an extra visited array is needed of size V.</a:t>
            </a:r>
            <a:endParaRPr sz="1350">
              <a:solidFill>
                <a:srgbClr val="000000"/>
              </a:solidFill>
            </a:endParaRPr>
          </a:p>
          <a:p>
            <a:pPr indent="0" lvl="0" marL="0" rtl="0" algn="l">
              <a:spcBef>
                <a:spcPts val="200"/>
              </a:spcBef>
              <a:spcAft>
                <a:spcPts val="0"/>
              </a:spcAft>
              <a:buNone/>
            </a:pPr>
            <a:r>
              <a:t/>
            </a:r>
            <a:endParaRPr sz="1350">
              <a:solidFill>
                <a:srgbClr val="000000"/>
              </a:solidFill>
            </a:endParaRPr>
          </a:p>
          <a:p>
            <a:pPr indent="0" lvl="0" marL="0" rtl="0" algn="l">
              <a:lnSpc>
                <a:spcPct val="150000"/>
              </a:lnSpc>
              <a:spcBef>
                <a:spcPts val="200"/>
              </a:spcBef>
              <a:spcAft>
                <a:spcPts val="0"/>
              </a:spcAft>
              <a:buNone/>
            </a:pPr>
            <a:r>
              <a:rPr lang="en-GB" sz="2050">
                <a:solidFill>
                  <a:srgbClr val="000000"/>
                </a:solidFill>
              </a:rPr>
              <a:t>Application of DFS</a:t>
            </a:r>
            <a:endParaRPr sz="2050">
              <a:solidFill>
                <a:srgbClr val="000000"/>
              </a:solidFill>
            </a:endParaRPr>
          </a:p>
          <a:p>
            <a:pPr indent="-314325" lvl="0" marL="457200" rtl="0" algn="l">
              <a:lnSpc>
                <a:spcPct val="166666"/>
              </a:lnSpc>
              <a:spcBef>
                <a:spcPts val="1500"/>
              </a:spcBef>
              <a:spcAft>
                <a:spcPts val="0"/>
              </a:spcAft>
              <a:buClr>
                <a:srgbClr val="000000"/>
              </a:buClr>
              <a:buSzPts val="1350"/>
              <a:buFont typeface="Open Sans"/>
              <a:buChar char="●"/>
            </a:pPr>
            <a:r>
              <a:rPr lang="en-GB" sz="1350">
                <a:solidFill>
                  <a:srgbClr val="000000"/>
                </a:solidFill>
              </a:rPr>
              <a:t>For finding the path</a:t>
            </a:r>
            <a:endParaRPr sz="1350">
              <a:solidFill>
                <a:srgbClr val="000000"/>
              </a:solidFill>
            </a:endParaRPr>
          </a:p>
          <a:p>
            <a:pPr indent="-314325" lvl="0" marL="457200" rtl="0" algn="l">
              <a:lnSpc>
                <a:spcPct val="166666"/>
              </a:lnSpc>
              <a:spcBef>
                <a:spcPts val="0"/>
              </a:spcBef>
              <a:spcAft>
                <a:spcPts val="0"/>
              </a:spcAft>
              <a:buClr>
                <a:srgbClr val="000000"/>
              </a:buClr>
              <a:buSzPts val="1350"/>
              <a:buFont typeface="Open Sans"/>
              <a:buChar char="●"/>
            </a:pPr>
            <a:r>
              <a:rPr lang="en-GB" sz="1350">
                <a:solidFill>
                  <a:srgbClr val="000000"/>
                </a:solidFill>
              </a:rPr>
              <a:t>To test if the graph is bipartite</a:t>
            </a:r>
            <a:endParaRPr sz="1350">
              <a:solidFill>
                <a:srgbClr val="000000"/>
              </a:solidFill>
            </a:endParaRPr>
          </a:p>
          <a:p>
            <a:pPr indent="-314325" lvl="0" marL="457200" rtl="0" algn="l">
              <a:lnSpc>
                <a:spcPct val="166666"/>
              </a:lnSpc>
              <a:spcBef>
                <a:spcPts val="0"/>
              </a:spcBef>
              <a:spcAft>
                <a:spcPts val="0"/>
              </a:spcAft>
              <a:buClr>
                <a:srgbClr val="000000"/>
              </a:buClr>
              <a:buSzPts val="1350"/>
              <a:buFont typeface="Open Sans"/>
              <a:buChar char="●"/>
            </a:pPr>
            <a:r>
              <a:rPr lang="en-GB" sz="1350">
                <a:solidFill>
                  <a:srgbClr val="000000"/>
                </a:solidFill>
              </a:rPr>
              <a:t>For finding the strongly connected components of a graph</a:t>
            </a:r>
            <a:endParaRPr sz="1350">
              <a:solidFill>
                <a:srgbClr val="000000"/>
              </a:solidFill>
            </a:endParaRPr>
          </a:p>
          <a:p>
            <a:pPr indent="-314325" lvl="0" marL="457200" rtl="0" algn="l">
              <a:lnSpc>
                <a:spcPct val="166666"/>
              </a:lnSpc>
              <a:spcBef>
                <a:spcPts val="0"/>
              </a:spcBef>
              <a:spcAft>
                <a:spcPts val="0"/>
              </a:spcAft>
              <a:buClr>
                <a:srgbClr val="000000"/>
              </a:buClr>
              <a:buSzPts val="1350"/>
              <a:buFont typeface="Open Sans"/>
              <a:buChar char="●"/>
            </a:pPr>
            <a:r>
              <a:rPr lang="en-GB" sz="1350">
                <a:solidFill>
                  <a:srgbClr val="000000"/>
                </a:solidFill>
              </a:rPr>
              <a:t>For detecting cycles in a graph</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37455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BFS</a:t>
            </a:r>
            <a:endParaRPr/>
          </a:p>
        </p:txBody>
      </p:sp>
      <p:sp>
        <p:nvSpPr>
          <p:cNvPr id="219" name="Google Shape;219;p36"/>
          <p:cNvSpPr txBox="1"/>
          <p:nvPr>
            <p:ph idx="1" type="body"/>
          </p:nvPr>
        </p:nvSpPr>
        <p:spPr>
          <a:xfrm>
            <a:off x="311700" y="1009325"/>
            <a:ext cx="8520600" cy="355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300">
                <a:solidFill>
                  <a:srgbClr val="000000"/>
                </a:solidFill>
              </a:rPr>
              <a:t>Breadth-first search graph traversal techniques use a queue data structure as an auxiliary data structure to store nodes for further processing. The size of the queue will be the maximum total number of vertices in the graph.</a:t>
            </a:r>
            <a:endParaRPr sz="1300">
              <a:solidFill>
                <a:srgbClr val="000000"/>
              </a:solidFill>
            </a:endParaRPr>
          </a:p>
          <a:p>
            <a:pPr indent="0" lvl="0" marL="0" rtl="0" algn="l">
              <a:lnSpc>
                <a:spcPct val="100000"/>
              </a:lnSpc>
              <a:spcBef>
                <a:spcPts val="1500"/>
              </a:spcBef>
              <a:spcAft>
                <a:spcPts val="0"/>
              </a:spcAft>
              <a:buNone/>
            </a:pPr>
            <a:r>
              <a:rPr lang="en-GB" sz="1300">
                <a:solidFill>
                  <a:srgbClr val="000000"/>
                </a:solidFill>
              </a:rPr>
              <a:t>Steps to implement BFS traversal:</a:t>
            </a:r>
            <a:endParaRPr sz="1300">
              <a:solidFill>
                <a:srgbClr val="000000"/>
              </a:solidFill>
            </a:endParaRPr>
          </a:p>
          <a:p>
            <a:pPr indent="-311150" lvl="0" marL="457200" rtl="0" algn="l">
              <a:spcBef>
                <a:spcPts val="1500"/>
              </a:spcBef>
              <a:spcAft>
                <a:spcPts val="0"/>
              </a:spcAft>
              <a:buClr>
                <a:srgbClr val="000000"/>
              </a:buClr>
              <a:buSzPts val="1300"/>
              <a:buChar char="●"/>
            </a:pPr>
            <a:r>
              <a:rPr lang="en-GB" sz="1300">
                <a:solidFill>
                  <a:srgbClr val="000000"/>
                </a:solidFill>
              </a:rPr>
              <a:t>Step 1 - Define a Queue of size total number of vertices in the graph.</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Step 2 - Select any vertex as </a:t>
            </a:r>
            <a:r>
              <a:rPr b="1" lang="en-GB" sz="1300">
                <a:solidFill>
                  <a:srgbClr val="000000"/>
                </a:solidFill>
              </a:rPr>
              <a:t>starting point</a:t>
            </a:r>
            <a:r>
              <a:rPr lang="en-GB" sz="1300">
                <a:solidFill>
                  <a:srgbClr val="000000"/>
                </a:solidFill>
              </a:rPr>
              <a:t> for traversal. Visit that vertex and insert it into the Queue.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Step 3 - Visit all the non-visited </a:t>
            </a:r>
            <a:r>
              <a:rPr b="1" lang="en-GB" sz="1300">
                <a:solidFill>
                  <a:srgbClr val="000000"/>
                </a:solidFill>
              </a:rPr>
              <a:t>adjacent</a:t>
            </a:r>
            <a:r>
              <a:rPr lang="en-GB" sz="1300">
                <a:solidFill>
                  <a:srgbClr val="000000"/>
                </a:solidFill>
              </a:rPr>
              <a:t> vertices of the vertex which is at front of the Queue and insert them into the Queue.</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Step 4 - When there is no new vertex to be visited from the vertex which is at front of the Queue then delete that vertex.</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Step 5 - Repeat steps 3 and 4 until queue becomes empty.</a:t>
            </a:r>
            <a:endParaRPr sz="1300">
              <a:solidFill>
                <a:srgbClr val="000000"/>
              </a:solidFill>
            </a:endParaRPr>
          </a:p>
          <a:p>
            <a:pPr indent="-311150" lvl="0" marL="457200" rtl="0" algn="l">
              <a:spcBef>
                <a:spcPts val="0"/>
              </a:spcBef>
              <a:spcAft>
                <a:spcPts val="0"/>
              </a:spcAft>
              <a:buClr>
                <a:srgbClr val="000000"/>
              </a:buClr>
              <a:buSzPts val="1300"/>
              <a:buChar char="●"/>
            </a:pPr>
            <a:r>
              <a:rPr lang="en-GB" sz="1300">
                <a:solidFill>
                  <a:srgbClr val="000000"/>
                </a:solidFill>
              </a:rPr>
              <a:t>Step 6 - When queue becomes empty, then produce final spanning tree by removing unused edges from the graph</a:t>
            </a:r>
            <a:endParaRPr sz="1300">
              <a:solidFill>
                <a:srgbClr val="000000"/>
              </a:solidFill>
            </a:endParaRPr>
          </a:p>
          <a:p>
            <a:pPr indent="0" lvl="0" marL="457200" rtl="0" algn="l">
              <a:lnSpc>
                <a:spcPct val="100000"/>
              </a:lnSpc>
              <a:spcBef>
                <a:spcPts val="800"/>
              </a:spcBef>
              <a:spcAft>
                <a:spcPts val="1500"/>
              </a:spcAft>
              <a:buNone/>
            </a:pPr>
            <a:r>
              <a:t/>
            </a:r>
            <a:endParaRPr sz="13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7"/>
          <p:cNvPicPr preferRelativeResize="0"/>
          <p:nvPr/>
        </p:nvPicPr>
        <p:blipFill rotWithShape="1">
          <a:blip r:embed="rId3">
            <a:alphaModFix/>
          </a:blip>
          <a:srcRect b="0" l="912" r="1010" t="5006"/>
          <a:stretch/>
        </p:blipFill>
        <p:spPr>
          <a:xfrm>
            <a:off x="1609350" y="590975"/>
            <a:ext cx="5842526" cy="1904950"/>
          </a:xfrm>
          <a:prstGeom prst="rect">
            <a:avLst/>
          </a:prstGeom>
          <a:noFill/>
          <a:ln>
            <a:noFill/>
          </a:ln>
        </p:spPr>
      </p:pic>
      <p:pic>
        <p:nvPicPr>
          <p:cNvPr id="225" name="Google Shape;225;p37"/>
          <p:cNvPicPr preferRelativeResize="0"/>
          <p:nvPr/>
        </p:nvPicPr>
        <p:blipFill rotWithShape="1">
          <a:blip r:embed="rId4">
            <a:alphaModFix/>
          </a:blip>
          <a:srcRect b="3596" l="1244" r="0" t="4424"/>
          <a:stretch/>
        </p:blipFill>
        <p:spPr>
          <a:xfrm>
            <a:off x="1552025" y="2641150"/>
            <a:ext cx="6039949" cy="1904950"/>
          </a:xfrm>
          <a:prstGeom prst="rect">
            <a:avLst/>
          </a:prstGeom>
          <a:noFill/>
          <a:ln>
            <a:noFill/>
          </a:ln>
        </p:spPr>
      </p:pic>
      <p:sp>
        <p:nvSpPr>
          <p:cNvPr id="226" name="Google Shape;226;p37"/>
          <p:cNvSpPr txBox="1"/>
          <p:nvPr/>
        </p:nvSpPr>
        <p:spPr>
          <a:xfrm>
            <a:off x="637225" y="190775"/>
            <a:ext cx="19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EXAMPLE :</a:t>
            </a:r>
            <a:endParaRPr b="1">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1619050" y="619847"/>
            <a:ext cx="5725199" cy="2019425"/>
          </a:xfrm>
          <a:prstGeom prst="rect">
            <a:avLst/>
          </a:prstGeom>
          <a:noFill/>
          <a:ln>
            <a:noFill/>
          </a:ln>
        </p:spPr>
      </p:pic>
      <p:pic>
        <p:nvPicPr>
          <p:cNvPr id="232" name="Google Shape;232;p38"/>
          <p:cNvPicPr preferRelativeResize="0"/>
          <p:nvPr/>
        </p:nvPicPr>
        <p:blipFill>
          <a:blip r:embed="rId4">
            <a:alphaModFix/>
          </a:blip>
          <a:stretch>
            <a:fillRect/>
          </a:stretch>
        </p:blipFill>
        <p:spPr>
          <a:xfrm>
            <a:off x="1619050" y="2639275"/>
            <a:ext cx="5725201" cy="196716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9"/>
          <p:cNvPicPr preferRelativeResize="0"/>
          <p:nvPr/>
        </p:nvPicPr>
        <p:blipFill>
          <a:blip r:embed="rId3">
            <a:alphaModFix/>
          </a:blip>
          <a:stretch>
            <a:fillRect/>
          </a:stretch>
        </p:blipFill>
        <p:spPr>
          <a:xfrm>
            <a:off x="1628600" y="421400"/>
            <a:ext cx="5755899" cy="1834775"/>
          </a:xfrm>
          <a:prstGeom prst="rect">
            <a:avLst/>
          </a:prstGeom>
          <a:noFill/>
          <a:ln>
            <a:noFill/>
          </a:ln>
        </p:spPr>
      </p:pic>
      <p:pic>
        <p:nvPicPr>
          <p:cNvPr id="238" name="Google Shape;238;p39"/>
          <p:cNvPicPr preferRelativeResize="0"/>
          <p:nvPr/>
        </p:nvPicPr>
        <p:blipFill>
          <a:blip r:embed="rId4">
            <a:alphaModFix/>
          </a:blip>
          <a:stretch>
            <a:fillRect/>
          </a:stretch>
        </p:blipFill>
        <p:spPr>
          <a:xfrm>
            <a:off x="1628600" y="2485125"/>
            <a:ext cx="5755900" cy="194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0"/>
          <p:cNvSpPr txBox="1"/>
          <p:nvPr>
            <p:ph idx="1" type="body"/>
          </p:nvPr>
        </p:nvSpPr>
        <p:spPr>
          <a:xfrm>
            <a:off x="310800" y="367125"/>
            <a:ext cx="8522400" cy="4220400"/>
          </a:xfrm>
          <a:prstGeom prst="rect">
            <a:avLst/>
          </a:prstGeom>
        </p:spPr>
        <p:txBody>
          <a:bodyPr anchorCtr="0" anchor="t" bIns="91425" lIns="91425" spcFirstLastPara="1" rIns="91425" wrap="square" tIns="91425">
            <a:normAutofit fontScale="92500" lnSpcReduction="10000"/>
          </a:bodyPr>
          <a:lstStyle/>
          <a:p>
            <a:pPr indent="0" lvl="0" marL="0" rtl="0" algn="l">
              <a:lnSpc>
                <a:spcPct val="150000"/>
              </a:lnSpc>
              <a:spcBef>
                <a:spcPts val="0"/>
              </a:spcBef>
              <a:spcAft>
                <a:spcPts val="0"/>
              </a:spcAft>
              <a:buNone/>
            </a:pPr>
            <a:r>
              <a:rPr lang="en-GB" sz="1850">
                <a:solidFill>
                  <a:srgbClr val="000000"/>
                </a:solidFill>
              </a:rPr>
              <a:t>Complexity Analysis of BFS</a:t>
            </a:r>
            <a:endParaRPr sz="1850">
              <a:solidFill>
                <a:srgbClr val="000000"/>
              </a:solidFill>
            </a:endParaRPr>
          </a:p>
          <a:p>
            <a:pPr indent="0" lvl="0" marL="0" rtl="0" algn="l">
              <a:spcBef>
                <a:spcPts val="1500"/>
              </a:spcBef>
              <a:spcAft>
                <a:spcPts val="0"/>
              </a:spcAft>
              <a:buNone/>
            </a:pPr>
            <a:r>
              <a:rPr b="1" lang="en-GB" sz="1400">
                <a:solidFill>
                  <a:srgbClr val="000000"/>
                </a:solidFill>
              </a:rPr>
              <a:t>Time complexity:</a:t>
            </a:r>
            <a:r>
              <a:rPr lang="en-GB" sz="1400">
                <a:solidFill>
                  <a:srgbClr val="000000"/>
                </a:solidFill>
              </a:rPr>
              <a:t> O(V + E), where V is the number of vertices and E is the number of edges in the graph.</a:t>
            </a:r>
            <a:endParaRPr sz="1400">
              <a:solidFill>
                <a:srgbClr val="000000"/>
              </a:solidFill>
            </a:endParaRPr>
          </a:p>
          <a:p>
            <a:pPr indent="0" lvl="0" marL="0" rtl="0" algn="l">
              <a:spcBef>
                <a:spcPts val="200"/>
              </a:spcBef>
              <a:spcAft>
                <a:spcPts val="0"/>
              </a:spcAft>
              <a:buNone/>
            </a:pPr>
            <a:r>
              <a:t/>
            </a:r>
            <a:endParaRPr sz="1400">
              <a:solidFill>
                <a:srgbClr val="000000"/>
              </a:solidFill>
            </a:endParaRPr>
          </a:p>
          <a:p>
            <a:pPr indent="0" lvl="0" marL="0" rtl="0" algn="l">
              <a:spcBef>
                <a:spcPts val="200"/>
              </a:spcBef>
              <a:spcAft>
                <a:spcPts val="0"/>
              </a:spcAft>
              <a:buNone/>
            </a:pPr>
            <a:r>
              <a:rPr b="1" lang="en-GB" sz="1400">
                <a:solidFill>
                  <a:srgbClr val="000000"/>
                </a:solidFill>
              </a:rPr>
              <a:t>Space Complexity:</a:t>
            </a:r>
            <a:r>
              <a:rPr lang="en-GB" sz="1400">
                <a:solidFill>
                  <a:srgbClr val="000000"/>
                </a:solidFill>
              </a:rPr>
              <a:t> O(V).</a:t>
            </a:r>
            <a:endParaRPr sz="1400">
              <a:solidFill>
                <a:srgbClr val="000000"/>
              </a:solidFill>
            </a:endParaRPr>
          </a:p>
          <a:p>
            <a:pPr indent="0" lvl="0" marL="0" rtl="0" algn="l">
              <a:spcBef>
                <a:spcPts val="200"/>
              </a:spcBef>
              <a:spcAft>
                <a:spcPts val="0"/>
              </a:spcAft>
              <a:buNone/>
            </a:pPr>
            <a:r>
              <a:rPr lang="en-GB" sz="1400">
                <a:solidFill>
                  <a:srgbClr val="000000"/>
                </a:solidFill>
              </a:rPr>
              <a:t>Since, an extra visited array is needed of size V.</a:t>
            </a:r>
            <a:endParaRPr sz="1400">
              <a:solidFill>
                <a:srgbClr val="000000"/>
              </a:solidFill>
            </a:endParaRPr>
          </a:p>
          <a:p>
            <a:pPr indent="0" lvl="0" marL="0" rtl="0" algn="l">
              <a:spcBef>
                <a:spcPts val="200"/>
              </a:spcBef>
              <a:spcAft>
                <a:spcPts val="0"/>
              </a:spcAft>
              <a:buNone/>
            </a:pPr>
            <a:r>
              <a:t/>
            </a:r>
            <a:endParaRPr sz="1350">
              <a:solidFill>
                <a:srgbClr val="000000"/>
              </a:solidFill>
            </a:endParaRPr>
          </a:p>
          <a:p>
            <a:pPr indent="0" lvl="0" marL="0" rtl="0" algn="l">
              <a:lnSpc>
                <a:spcPct val="150000"/>
              </a:lnSpc>
              <a:spcBef>
                <a:spcPts val="200"/>
              </a:spcBef>
              <a:spcAft>
                <a:spcPts val="0"/>
              </a:spcAft>
              <a:buNone/>
            </a:pPr>
            <a:r>
              <a:rPr lang="en-GB" sz="1850">
                <a:solidFill>
                  <a:srgbClr val="000000"/>
                </a:solidFill>
              </a:rPr>
              <a:t>Applications of BFS</a:t>
            </a:r>
            <a:endParaRPr sz="1850">
              <a:solidFill>
                <a:srgbClr val="000000"/>
              </a:solidFill>
            </a:endParaRPr>
          </a:p>
          <a:p>
            <a:pPr indent="-307895" lvl="0" marL="457200" rtl="0" algn="l">
              <a:lnSpc>
                <a:spcPct val="150000"/>
              </a:lnSpc>
              <a:spcBef>
                <a:spcPts val="1500"/>
              </a:spcBef>
              <a:spcAft>
                <a:spcPts val="0"/>
              </a:spcAft>
              <a:buClr>
                <a:srgbClr val="000000"/>
              </a:buClr>
              <a:buSzPct val="100000"/>
              <a:buChar char="●"/>
            </a:pPr>
            <a:r>
              <a:rPr lang="en-GB" sz="1350">
                <a:solidFill>
                  <a:srgbClr val="000000"/>
                </a:solidFill>
              </a:rPr>
              <a:t>In minimum spanning trees</a:t>
            </a:r>
            <a:endParaRPr sz="1850">
              <a:solidFill>
                <a:srgbClr val="000000"/>
              </a:solidFill>
            </a:endParaRPr>
          </a:p>
          <a:p>
            <a:pPr indent="-307895" lvl="0" marL="457200" rtl="0" algn="l">
              <a:lnSpc>
                <a:spcPct val="166666"/>
              </a:lnSpc>
              <a:spcBef>
                <a:spcPts val="0"/>
              </a:spcBef>
              <a:spcAft>
                <a:spcPts val="0"/>
              </a:spcAft>
              <a:buClr>
                <a:srgbClr val="000000"/>
              </a:buClr>
              <a:buSzPct val="100000"/>
              <a:buChar char="●"/>
            </a:pPr>
            <a:r>
              <a:rPr lang="en-GB" sz="1350">
                <a:solidFill>
                  <a:srgbClr val="000000"/>
                </a:solidFill>
              </a:rPr>
              <a:t>To build index by search index</a:t>
            </a:r>
            <a:endParaRPr sz="1350">
              <a:solidFill>
                <a:srgbClr val="000000"/>
              </a:solidFill>
            </a:endParaRPr>
          </a:p>
          <a:p>
            <a:pPr indent="-307895" lvl="0" marL="457200" rtl="0" algn="l">
              <a:lnSpc>
                <a:spcPct val="166666"/>
              </a:lnSpc>
              <a:spcBef>
                <a:spcPts val="0"/>
              </a:spcBef>
              <a:spcAft>
                <a:spcPts val="0"/>
              </a:spcAft>
              <a:buClr>
                <a:srgbClr val="000000"/>
              </a:buClr>
              <a:buSzPct val="100000"/>
              <a:buChar char="●"/>
            </a:pPr>
            <a:r>
              <a:rPr lang="en-GB" sz="1350">
                <a:solidFill>
                  <a:srgbClr val="000000"/>
                </a:solidFill>
              </a:rPr>
              <a:t>For GPS navigation</a:t>
            </a:r>
            <a:endParaRPr sz="1350">
              <a:solidFill>
                <a:srgbClr val="000000"/>
              </a:solidFill>
            </a:endParaRPr>
          </a:p>
          <a:p>
            <a:pPr indent="-307895" lvl="0" marL="457200" rtl="0" algn="l">
              <a:lnSpc>
                <a:spcPct val="166666"/>
              </a:lnSpc>
              <a:spcBef>
                <a:spcPts val="0"/>
              </a:spcBef>
              <a:spcAft>
                <a:spcPts val="0"/>
              </a:spcAft>
              <a:buClr>
                <a:srgbClr val="000000"/>
              </a:buClr>
              <a:buSzPct val="100000"/>
              <a:buChar char="●"/>
            </a:pPr>
            <a:r>
              <a:rPr lang="en-GB" sz="1350">
                <a:solidFill>
                  <a:srgbClr val="000000"/>
                </a:solidFill>
              </a:rPr>
              <a:t>Path finding algorithms</a:t>
            </a:r>
            <a:endParaRPr sz="1350">
              <a:solidFill>
                <a:srgbClr val="000000"/>
              </a:solidFill>
            </a:endParaRPr>
          </a:p>
          <a:p>
            <a:pPr indent="-307895" lvl="0" marL="457200" rtl="0" algn="l">
              <a:lnSpc>
                <a:spcPct val="166666"/>
              </a:lnSpc>
              <a:spcBef>
                <a:spcPts val="0"/>
              </a:spcBef>
              <a:spcAft>
                <a:spcPts val="0"/>
              </a:spcAft>
              <a:buClr>
                <a:srgbClr val="000000"/>
              </a:buClr>
              <a:buSzPct val="100000"/>
              <a:buChar char="●"/>
            </a:pPr>
            <a:r>
              <a:rPr lang="en-GB" sz="1350">
                <a:solidFill>
                  <a:srgbClr val="000000"/>
                </a:solidFill>
              </a:rPr>
              <a:t>In Ford-Fulkerson algorithm to find maximum flow in a network</a:t>
            </a:r>
            <a:endParaRPr sz="1350">
              <a:solidFill>
                <a:srgbClr val="000000"/>
              </a:solidFill>
            </a:endParaRPr>
          </a:p>
          <a:p>
            <a:pPr indent="-307895" lvl="0" marL="457200" rtl="0" algn="l">
              <a:lnSpc>
                <a:spcPct val="166666"/>
              </a:lnSpc>
              <a:spcBef>
                <a:spcPts val="0"/>
              </a:spcBef>
              <a:spcAft>
                <a:spcPts val="0"/>
              </a:spcAft>
              <a:buClr>
                <a:srgbClr val="000000"/>
              </a:buClr>
              <a:buSzPct val="100000"/>
              <a:buChar char="●"/>
            </a:pPr>
            <a:r>
              <a:rPr lang="en-GB" sz="1350">
                <a:solidFill>
                  <a:srgbClr val="000000"/>
                </a:solidFill>
              </a:rPr>
              <a:t>Cycle detection in an undirected graph</a:t>
            </a:r>
            <a:endParaRPr sz="1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5385900" y="888725"/>
            <a:ext cx="2218300" cy="1937950"/>
          </a:xfrm>
          <a:prstGeom prst="rect">
            <a:avLst/>
          </a:prstGeom>
          <a:noFill/>
          <a:ln>
            <a:noFill/>
          </a:ln>
        </p:spPr>
      </p:pic>
      <p:sp>
        <p:nvSpPr>
          <p:cNvPr id="249" name="Google Shape;249;p41"/>
          <p:cNvSpPr txBox="1"/>
          <p:nvPr/>
        </p:nvSpPr>
        <p:spPr>
          <a:xfrm>
            <a:off x="1002925" y="737850"/>
            <a:ext cx="4037100" cy="24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0E101A"/>
                </a:solidFill>
                <a:highlight>
                  <a:srgbClr val="FFFFFF"/>
                </a:highlight>
                <a:latin typeface="Open Sans"/>
                <a:ea typeface="Open Sans"/>
                <a:cs typeface="Open Sans"/>
                <a:sym typeface="Open Sans"/>
              </a:rPr>
              <a:t>QUESTION :</a:t>
            </a:r>
            <a:endParaRPr b="1">
              <a:solidFill>
                <a:srgbClr val="0E101A"/>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a:solidFill>
                <a:srgbClr val="0E101A"/>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a:solidFill>
                  <a:srgbClr val="0E101A"/>
                </a:solidFill>
                <a:highlight>
                  <a:srgbClr val="FFFFFF"/>
                </a:highlight>
                <a:latin typeface="Open Sans"/>
                <a:ea typeface="Open Sans"/>
                <a:cs typeface="Open Sans"/>
                <a:sym typeface="Open Sans"/>
              </a:rPr>
              <a:t>Consider the following graph,Among the following sequences,Which is not the depth-first traversals of the graph? </a:t>
            </a:r>
            <a:endParaRPr>
              <a:solidFill>
                <a:srgbClr val="0E101A"/>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a:solidFill>
                <a:srgbClr val="0E101A"/>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GB">
                <a:solidFill>
                  <a:srgbClr val="0E101A"/>
                </a:solidFill>
                <a:highlight>
                  <a:srgbClr val="FFFFFF"/>
                </a:highlight>
                <a:latin typeface="Open Sans"/>
                <a:ea typeface="Open Sans"/>
                <a:cs typeface="Open Sans"/>
                <a:sym typeface="Open Sans"/>
              </a:rPr>
              <a:t>(I) a b e g h f </a:t>
            </a:r>
            <a:endParaRPr>
              <a:solidFill>
                <a:srgbClr val="0E101A"/>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GB">
                <a:solidFill>
                  <a:srgbClr val="0E101A"/>
                </a:solidFill>
                <a:highlight>
                  <a:srgbClr val="FFFFFF"/>
                </a:highlight>
                <a:latin typeface="Open Sans"/>
                <a:ea typeface="Open Sans"/>
                <a:cs typeface="Open Sans"/>
                <a:sym typeface="Open Sans"/>
              </a:rPr>
              <a:t>(II) a b f e h g</a:t>
            </a:r>
            <a:endParaRPr>
              <a:solidFill>
                <a:srgbClr val="0E101A"/>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GB">
                <a:solidFill>
                  <a:srgbClr val="0E101A"/>
                </a:solidFill>
                <a:highlight>
                  <a:srgbClr val="FFFFFF"/>
                </a:highlight>
                <a:latin typeface="Open Sans"/>
                <a:ea typeface="Open Sans"/>
                <a:cs typeface="Open Sans"/>
                <a:sym typeface="Open Sans"/>
              </a:rPr>
              <a:t>(III) a b f h g e </a:t>
            </a:r>
            <a:endParaRPr>
              <a:solidFill>
                <a:srgbClr val="0E101A"/>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GB">
                <a:solidFill>
                  <a:srgbClr val="0E101A"/>
                </a:solidFill>
                <a:highlight>
                  <a:srgbClr val="FFFFFF"/>
                </a:highlight>
                <a:latin typeface="Open Sans"/>
                <a:ea typeface="Open Sans"/>
                <a:cs typeface="Open Sans"/>
                <a:sym typeface="Open Sans"/>
              </a:rPr>
              <a:t>(IV) a f g h b e </a:t>
            </a:r>
            <a:endParaRPr>
              <a:solidFill>
                <a:srgbClr val="0E101A"/>
              </a:solidFill>
              <a:highlight>
                <a:srgbClr val="FFFFFF"/>
              </a:highlight>
              <a:latin typeface="Open Sans"/>
              <a:ea typeface="Open Sans"/>
              <a:cs typeface="Open Sans"/>
              <a:sym typeface="Open Sans"/>
            </a:endParaRPr>
          </a:p>
        </p:txBody>
      </p:sp>
      <p:sp>
        <p:nvSpPr>
          <p:cNvPr id="250" name="Google Shape;250;p41"/>
          <p:cNvSpPr txBox="1"/>
          <p:nvPr/>
        </p:nvSpPr>
        <p:spPr>
          <a:xfrm>
            <a:off x="1002925" y="3302100"/>
            <a:ext cx="37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Open Sans"/>
                <a:ea typeface="Open Sans"/>
                <a:cs typeface="Open Sans"/>
                <a:sym typeface="Open Sans"/>
              </a:rPr>
              <a:t>Answer </a:t>
            </a:r>
            <a:r>
              <a:rPr lang="en-GB">
                <a:latin typeface="Open Sans"/>
                <a:ea typeface="Open Sans"/>
                <a:cs typeface="Open Sans"/>
                <a:sym typeface="Open Sans"/>
              </a:rPr>
              <a:t>: B</a:t>
            </a:r>
            <a:endParaRPr>
              <a:latin typeface="Open Sans"/>
              <a:ea typeface="Open Sans"/>
              <a:cs typeface="Open Sans"/>
              <a:sym typeface="Open Sans"/>
            </a:endParaRPr>
          </a:p>
        </p:txBody>
      </p:sp>
      <p:sp>
        <p:nvSpPr>
          <p:cNvPr id="251" name="Google Shape;251;p41"/>
          <p:cNvSpPr txBox="1"/>
          <p:nvPr/>
        </p:nvSpPr>
        <p:spPr>
          <a:xfrm>
            <a:off x="1002925" y="3829950"/>
            <a:ext cx="7601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Explanation</a:t>
            </a:r>
            <a:r>
              <a:rPr lang="en-GB">
                <a:latin typeface="Open Sans"/>
                <a:ea typeface="Open Sans"/>
                <a:cs typeface="Open Sans"/>
                <a:sym typeface="Open Sans"/>
              </a:rPr>
              <a:t> : </a:t>
            </a:r>
            <a:r>
              <a:rPr lang="en-GB" sz="1200">
                <a:solidFill>
                  <a:srgbClr val="0E101A"/>
                </a:solidFill>
                <a:highlight>
                  <a:srgbClr val="FFFFFF"/>
                </a:highlight>
              </a:rPr>
              <a:t>In DFS, if a 'v' vertex is visited after 'u,' one of the following is true</a:t>
            </a:r>
            <a:endParaRPr sz="1200">
              <a:solidFill>
                <a:srgbClr val="0E101A"/>
              </a:solidFill>
              <a:highlight>
                <a:srgbClr val="FFFFFF"/>
              </a:highlight>
            </a:endParaRPr>
          </a:p>
          <a:p>
            <a:pPr indent="0" lvl="0" marL="0" rtl="0" algn="l">
              <a:spcBef>
                <a:spcPts val="0"/>
              </a:spcBef>
              <a:spcAft>
                <a:spcPts val="0"/>
              </a:spcAft>
              <a:buNone/>
            </a:pPr>
            <a:r>
              <a:rPr lang="en-GB" sz="1200">
                <a:solidFill>
                  <a:srgbClr val="0E101A"/>
                </a:solidFill>
                <a:highlight>
                  <a:srgbClr val="FFFFFF"/>
                </a:highlight>
              </a:rPr>
              <a:t>1) (u, v) is an edge.</a:t>
            </a:r>
            <a:endParaRPr sz="1200">
              <a:solidFill>
                <a:srgbClr val="0E101A"/>
              </a:solidFill>
              <a:highlight>
                <a:srgbClr val="FFFFFF"/>
              </a:highlight>
            </a:endParaRPr>
          </a:p>
          <a:p>
            <a:pPr indent="0" lvl="0" marL="0" rtl="0" algn="l">
              <a:spcBef>
                <a:spcPts val="0"/>
              </a:spcBef>
              <a:spcAft>
                <a:spcPts val="0"/>
              </a:spcAft>
              <a:buNone/>
            </a:pPr>
            <a:r>
              <a:rPr lang="en-GB" sz="1200">
                <a:solidFill>
                  <a:srgbClr val="0E101A"/>
                </a:solidFill>
                <a:highlight>
                  <a:srgbClr val="FFFFFF"/>
                </a:highlight>
              </a:rPr>
              <a:t>2) 'u' is a leaf node (doesn’t have any unvisited adjacent nodes).</a:t>
            </a:r>
            <a:endParaRPr sz="1200">
              <a:solidFill>
                <a:srgbClr val="0E101A"/>
              </a:solidFill>
              <a:highlight>
                <a:srgbClr val="FFFFFF"/>
              </a:highlight>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to Use Greedy</a:t>
            </a:r>
            <a:endParaRPr/>
          </a:p>
        </p:txBody>
      </p:sp>
      <p:sp>
        <p:nvSpPr>
          <p:cNvPr id="78" name="Google Shape;78;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66666"/>
              </a:lnSpc>
              <a:spcBef>
                <a:spcPts val="0"/>
              </a:spcBef>
              <a:spcAft>
                <a:spcPts val="0"/>
              </a:spcAft>
              <a:buNone/>
            </a:pPr>
            <a:r>
              <a:rPr b="1" lang="en-GB" sz="1400">
                <a:solidFill>
                  <a:srgbClr val="000000"/>
                </a:solidFill>
              </a:rPr>
              <a:t>1. Greedy Choice Property</a:t>
            </a:r>
            <a:endParaRPr b="1" sz="1400">
              <a:solidFill>
                <a:srgbClr val="000000"/>
              </a:solidFill>
            </a:endParaRPr>
          </a:p>
          <a:p>
            <a:pPr indent="0" lvl="0" marL="0" rtl="0" algn="l">
              <a:lnSpc>
                <a:spcPct val="166666"/>
              </a:lnSpc>
              <a:spcBef>
                <a:spcPts val="0"/>
              </a:spcBef>
              <a:spcAft>
                <a:spcPts val="0"/>
              </a:spcAft>
              <a:buNone/>
            </a:pPr>
            <a:r>
              <a:rPr lang="en-GB" sz="1400">
                <a:solidFill>
                  <a:srgbClr val="000000"/>
                </a:solidFill>
              </a:rPr>
              <a:t>If an optimal solution to the problem can be found by choosing the best choice at each step without reconsidering the previous steps once chosen, the problem can be solved using a greedy approach. This property is called greedy choice property.</a:t>
            </a:r>
            <a:endParaRPr sz="1400">
              <a:solidFill>
                <a:srgbClr val="000000"/>
              </a:solidFill>
            </a:endParaRPr>
          </a:p>
          <a:p>
            <a:pPr indent="0" lvl="0" marL="0" rtl="0" algn="l">
              <a:lnSpc>
                <a:spcPct val="166666"/>
              </a:lnSpc>
              <a:spcBef>
                <a:spcPts val="0"/>
              </a:spcBef>
              <a:spcAft>
                <a:spcPts val="0"/>
              </a:spcAft>
              <a:buNone/>
            </a:pPr>
            <a:r>
              <a:rPr b="1" lang="en-GB" sz="1400">
                <a:solidFill>
                  <a:srgbClr val="000000"/>
                </a:solidFill>
              </a:rPr>
              <a:t>2. Optimal Substructure</a:t>
            </a:r>
            <a:endParaRPr b="1" sz="1400">
              <a:solidFill>
                <a:srgbClr val="000000"/>
              </a:solidFill>
            </a:endParaRPr>
          </a:p>
          <a:p>
            <a:pPr indent="0" lvl="0" marL="0" rtl="0" algn="l">
              <a:lnSpc>
                <a:spcPct val="166666"/>
              </a:lnSpc>
              <a:spcBef>
                <a:spcPts val="0"/>
              </a:spcBef>
              <a:spcAft>
                <a:spcPts val="0"/>
              </a:spcAft>
              <a:buNone/>
            </a:pPr>
            <a:r>
              <a:rPr lang="en-GB" sz="1400">
                <a:solidFill>
                  <a:srgbClr val="000000"/>
                </a:solidFill>
              </a:rPr>
              <a:t>If the optimal overall solution to the problem corresponds to the optimal solution to its subproblems, then the problem can be solved using a greedy approach. This property is called optimal substructure.</a:t>
            </a:r>
            <a:endParaRPr sz="1400">
              <a:solidFill>
                <a:srgbClr val="000000"/>
              </a:solidFill>
            </a:endParaRPr>
          </a:p>
          <a:p>
            <a:pPr indent="0" lvl="0" marL="0" rtl="0" algn="l">
              <a:spcBef>
                <a:spcPts val="0"/>
              </a:spcBef>
              <a:spcAft>
                <a:spcPts val="1200"/>
              </a:spcAft>
              <a:buNone/>
            </a:pPr>
            <a:r>
              <a:t/>
            </a:r>
            <a:endParaRPr sz="1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Minimum Spanning Tree</a:t>
            </a:r>
            <a:endParaRPr/>
          </a:p>
        </p:txBody>
      </p:sp>
      <p:sp>
        <p:nvSpPr>
          <p:cNvPr id="257" name="Google Shape;257;p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just">
              <a:lnSpc>
                <a:spcPct val="105000"/>
              </a:lnSpc>
              <a:spcBef>
                <a:spcPts val="0"/>
              </a:spcBef>
              <a:spcAft>
                <a:spcPts val="0"/>
              </a:spcAft>
              <a:buClr>
                <a:srgbClr val="000000"/>
              </a:buClr>
              <a:buSzPts val="1400"/>
              <a:buChar char="●"/>
            </a:pPr>
            <a:r>
              <a:rPr b="1" lang="en-GB" sz="1400">
                <a:solidFill>
                  <a:srgbClr val="000000"/>
                </a:solidFill>
              </a:rPr>
              <a:t>What is a Spanning Tree?</a:t>
            </a:r>
            <a:endParaRPr b="1" sz="1400">
              <a:solidFill>
                <a:srgbClr val="000000"/>
              </a:solidFill>
            </a:endParaRPr>
          </a:p>
          <a:p>
            <a:pPr indent="0" lvl="0" marL="457200" rtl="0" algn="just">
              <a:lnSpc>
                <a:spcPct val="105000"/>
              </a:lnSpc>
              <a:spcBef>
                <a:spcPts val="1200"/>
              </a:spcBef>
              <a:spcAft>
                <a:spcPts val="0"/>
              </a:spcAft>
              <a:buSzPts val="1018"/>
              <a:buNone/>
            </a:pPr>
            <a:r>
              <a:rPr lang="en-GB" sz="1400">
                <a:solidFill>
                  <a:srgbClr val="000000"/>
                </a:solidFill>
              </a:rPr>
              <a:t>Given an undirected and connected graph </a:t>
            </a:r>
            <a:r>
              <a:rPr i="1" lang="en-GB" sz="1400">
                <a:solidFill>
                  <a:srgbClr val="000000"/>
                </a:solidFill>
              </a:rPr>
              <a:t>G</a:t>
            </a:r>
            <a:r>
              <a:rPr lang="en-GB" sz="1400">
                <a:solidFill>
                  <a:srgbClr val="000000"/>
                </a:solidFill>
              </a:rPr>
              <a:t>, a spanning tree of the graph </a:t>
            </a:r>
            <a:r>
              <a:rPr i="1" lang="en-GB" sz="1400">
                <a:solidFill>
                  <a:srgbClr val="000000"/>
                </a:solidFill>
              </a:rPr>
              <a:t>G </a:t>
            </a:r>
            <a:r>
              <a:rPr lang="en-GB" sz="1400">
                <a:solidFill>
                  <a:srgbClr val="000000"/>
                </a:solidFill>
              </a:rPr>
              <a:t>is a tree that spans </a:t>
            </a:r>
            <a:r>
              <a:rPr i="1" lang="en-GB" sz="1400">
                <a:solidFill>
                  <a:srgbClr val="000000"/>
                </a:solidFill>
              </a:rPr>
              <a:t>G </a:t>
            </a:r>
            <a:r>
              <a:rPr lang="en-GB" sz="1400">
                <a:solidFill>
                  <a:srgbClr val="000000"/>
                </a:solidFill>
              </a:rPr>
              <a:t>(that is, it includes every vertex of </a:t>
            </a:r>
            <a:r>
              <a:rPr i="1" lang="en-GB" sz="1400">
                <a:solidFill>
                  <a:srgbClr val="000000"/>
                </a:solidFill>
              </a:rPr>
              <a:t>G</a:t>
            </a:r>
            <a:r>
              <a:rPr lang="en-GB" sz="1400">
                <a:solidFill>
                  <a:srgbClr val="000000"/>
                </a:solidFill>
              </a:rPr>
              <a:t>) and is a subgraph of </a:t>
            </a:r>
            <a:r>
              <a:rPr i="1" lang="en-GB" sz="1400">
                <a:solidFill>
                  <a:srgbClr val="000000"/>
                </a:solidFill>
              </a:rPr>
              <a:t>G </a:t>
            </a:r>
            <a:r>
              <a:rPr lang="en-GB" sz="1400">
                <a:solidFill>
                  <a:srgbClr val="000000"/>
                </a:solidFill>
              </a:rPr>
              <a:t> (every edge in the tree belongs to </a:t>
            </a:r>
            <a:r>
              <a:rPr i="1" lang="en-GB" sz="1400">
                <a:solidFill>
                  <a:srgbClr val="000000"/>
                </a:solidFill>
              </a:rPr>
              <a:t>G</a:t>
            </a:r>
            <a:r>
              <a:rPr lang="en-GB" sz="1400">
                <a:solidFill>
                  <a:srgbClr val="000000"/>
                </a:solidFill>
              </a:rPr>
              <a:t>).</a:t>
            </a:r>
            <a:endParaRPr sz="1400">
              <a:solidFill>
                <a:srgbClr val="000000"/>
              </a:solidFill>
            </a:endParaRPr>
          </a:p>
          <a:p>
            <a:pPr indent="-317500" lvl="0" marL="457200" rtl="0" algn="just">
              <a:lnSpc>
                <a:spcPct val="105000"/>
              </a:lnSpc>
              <a:spcBef>
                <a:spcPts val="1200"/>
              </a:spcBef>
              <a:spcAft>
                <a:spcPts val="0"/>
              </a:spcAft>
              <a:buClr>
                <a:srgbClr val="000000"/>
              </a:buClr>
              <a:buSzPts val="1400"/>
              <a:buChar char="●"/>
            </a:pPr>
            <a:r>
              <a:rPr b="1" lang="en-GB" sz="1400">
                <a:solidFill>
                  <a:srgbClr val="000000"/>
                </a:solidFill>
              </a:rPr>
              <a:t>What is a Minimum Spanning Tree?</a:t>
            </a:r>
            <a:endParaRPr b="1" sz="1400">
              <a:solidFill>
                <a:srgbClr val="000000"/>
              </a:solidFill>
            </a:endParaRPr>
          </a:p>
          <a:p>
            <a:pPr indent="0" lvl="0" marL="457200" rtl="0" algn="just">
              <a:lnSpc>
                <a:spcPct val="105000"/>
              </a:lnSpc>
              <a:spcBef>
                <a:spcPts val="1200"/>
              </a:spcBef>
              <a:spcAft>
                <a:spcPts val="0"/>
              </a:spcAft>
              <a:buSzPts val="1018"/>
              <a:buNone/>
            </a:pPr>
            <a:r>
              <a:rPr lang="en-GB" sz="1400">
                <a:solidFill>
                  <a:srgbClr val="000000"/>
                </a:solidFill>
              </a:rPr>
              <a:t>The cost of the spanning tree is the sum of the weights of all the edges in the tree. There can be many spanning trees. Minimum spanning tree is the spanning tree where the cost is minimum among all the spanning trees. There also can be many minimum spanning trees.</a:t>
            </a:r>
            <a:endParaRPr sz="1400">
              <a:solidFill>
                <a:srgbClr val="000000"/>
              </a:solidFill>
            </a:endParaRPr>
          </a:p>
          <a:p>
            <a:pPr indent="0" lvl="0" marL="457200" rtl="0" algn="just">
              <a:lnSpc>
                <a:spcPct val="105000"/>
              </a:lnSpc>
              <a:spcBef>
                <a:spcPts val="1200"/>
              </a:spcBef>
              <a:spcAft>
                <a:spcPts val="1200"/>
              </a:spcAft>
              <a:buSzPts val="1018"/>
              <a:buNone/>
            </a:pPr>
            <a:r>
              <a:rPr lang="en-GB" sz="1400">
                <a:solidFill>
                  <a:srgbClr val="000000"/>
                </a:solidFill>
              </a:rPr>
              <a:t>Minimum spanning tree has direct application in the design of networks. It is used in algorithms approximating the travelling salesman problem, multi-terminal minimum cut problem and minimum-cost weighted perfect matching. </a:t>
            </a:r>
            <a:endParaRPr sz="1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3"/>
          <p:cNvPicPr preferRelativeResize="0"/>
          <p:nvPr/>
        </p:nvPicPr>
        <p:blipFill>
          <a:blip r:embed="rId3">
            <a:alphaModFix/>
          </a:blip>
          <a:stretch>
            <a:fillRect/>
          </a:stretch>
        </p:blipFill>
        <p:spPr>
          <a:xfrm>
            <a:off x="857250" y="909638"/>
            <a:ext cx="7429500" cy="3324225"/>
          </a:xfrm>
          <a:prstGeom prst="rect">
            <a:avLst/>
          </a:prstGeom>
          <a:noFill/>
          <a:ln cap="flat" cmpd="sng" w="28575">
            <a:solidFill>
              <a:srgbClr val="273239"/>
            </a:solidFill>
            <a:prstDash val="solid"/>
            <a:round/>
            <a:headEnd len="sm" w="sm" type="none"/>
            <a:tailEnd len="sm" w="sm" type="none"/>
          </a:ln>
          <a:effectLst>
            <a:outerShdw blurRad="200025" rotWithShape="0" algn="bl" dir="17580000" dist="209550">
              <a:srgbClr val="000000">
                <a:alpha val="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Kruskal’s Algorithm</a:t>
            </a:r>
            <a:endParaRPr/>
          </a:p>
        </p:txBody>
      </p:sp>
      <p:sp>
        <p:nvSpPr>
          <p:cNvPr id="268" name="Google Shape;268;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018"/>
              <a:buNone/>
            </a:pPr>
            <a:r>
              <a:rPr lang="en-GB" sz="1400">
                <a:solidFill>
                  <a:srgbClr val="000000"/>
                </a:solidFill>
              </a:rPr>
              <a:t>Kruskal’s Algorithm builds the spanning tree by adding edges one by one into a growing spanning tree. Kruskal's algorithm follows greedy approach as in each iteration it finds an edge which has least weight and add it to the growing spanning tree.</a:t>
            </a:r>
            <a:endParaRPr sz="1400">
              <a:solidFill>
                <a:srgbClr val="000000"/>
              </a:solidFill>
            </a:endParaRPr>
          </a:p>
          <a:p>
            <a:pPr indent="0" lvl="0" marL="0" rtl="0" algn="just">
              <a:lnSpc>
                <a:spcPct val="95000"/>
              </a:lnSpc>
              <a:spcBef>
                <a:spcPts val="1200"/>
              </a:spcBef>
              <a:spcAft>
                <a:spcPts val="0"/>
              </a:spcAft>
              <a:buSzPts val="1018"/>
              <a:buNone/>
            </a:pPr>
            <a:r>
              <a:t/>
            </a:r>
            <a:endParaRPr sz="1400">
              <a:solidFill>
                <a:srgbClr val="000000"/>
              </a:solidFill>
            </a:endParaRPr>
          </a:p>
          <a:p>
            <a:pPr indent="0" lvl="0" marL="0" rtl="0" algn="just">
              <a:lnSpc>
                <a:spcPct val="95000"/>
              </a:lnSpc>
              <a:spcBef>
                <a:spcPts val="1200"/>
              </a:spcBef>
              <a:spcAft>
                <a:spcPts val="0"/>
              </a:spcAft>
              <a:buSzPts val="1018"/>
              <a:buNone/>
            </a:pPr>
            <a:r>
              <a:rPr b="1" lang="en-GB" sz="1400">
                <a:solidFill>
                  <a:srgbClr val="000000"/>
                </a:solidFill>
              </a:rPr>
              <a:t>Algorithm Steps:</a:t>
            </a:r>
            <a:endParaRPr b="1" sz="1400">
              <a:solidFill>
                <a:srgbClr val="000000"/>
              </a:solidFill>
            </a:endParaRPr>
          </a:p>
          <a:p>
            <a:pPr indent="-317500" lvl="0" marL="457200" rtl="0" algn="just">
              <a:lnSpc>
                <a:spcPct val="158000"/>
              </a:lnSpc>
              <a:spcBef>
                <a:spcPts val="1200"/>
              </a:spcBef>
              <a:spcAft>
                <a:spcPts val="0"/>
              </a:spcAft>
              <a:buClr>
                <a:srgbClr val="000000"/>
              </a:buClr>
              <a:buSzPts val="1400"/>
              <a:buAutoNum type="arabicPeriod"/>
            </a:pPr>
            <a:r>
              <a:rPr lang="en-GB" sz="1400">
                <a:solidFill>
                  <a:srgbClr val="000000"/>
                </a:solidFill>
                <a:highlight>
                  <a:srgbClr val="FFFFFF"/>
                </a:highlight>
              </a:rPr>
              <a:t>Sort all the edges in non-decreasing order of their weight. </a:t>
            </a:r>
            <a:endParaRPr sz="1400">
              <a:solidFill>
                <a:srgbClr val="000000"/>
              </a:solidFill>
              <a:highlight>
                <a:srgbClr val="FFFFFF"/>
              </a:highlight>
            </a:endParaRPr>
          </a:p>
          <a:p>
            <a:pPr indent="-317500" lvl="0" marL="457200" rtl="0" algn="just">
              <a:lnSpc>
                <a:spcPct val="158000"/>
              </a:lnSpc>
              <a:spcBef>
                <a:spcPts val="0"/>
              </a:spcBef>
              <a:spcAft>
                <a:spcPts val="0"/>
              </a:spcAft>
              <a:buClr>
                <a:srgbClr val="000000"/>
              </a:buClr>
              <a:buSzPts val="1400"/>
              <a:buAutoNum type="arabicPeriod"/>
            </a:pPr>
            <a:r>
              <a:rPr lang="en-GB" sz="1400">
                <a:solidFill>
                  <a:srgbClr val="000000"/>
                </a:solidFill>
                <a:highlight>
                  <a:srgbClr val="FFFFFF"/>
                </a:highlight>
              </a:rPr>
              <a:t>Pick the smallest edge. Check if it forms a cycle with the spanning tree formed so far. If the cycle is not formed, include this edge. Else, discard it. </a:t>
            </a:r>
            <a:endParaRPr sz="1400">
              <a:solidFill>
                <a:srgbClr val="000000"/>
              </a:solidFill>
              <a:highlight>
                <a:srgbClr val="FFFFFF"/>
              </a:highlight>
            </a:endParaRPr>
          </a:p>
          <a:p>
            <a:pPr indent="-317500" lvl="0" marL="457200" rtl="0" algn="just">
              <a:lnSpc>
                <a:spcPct val="158000"/>
              </a:lnSpc>
              <a:spcBef>
                <a:spcPts val="0"/>
              </a:spcBef>
              <a:spcAft>
                <a:spcPts val="0"/>
              </a:spcAft>
              <a:buClr>
                <a:srgbClr val="000000"/>
              </a:buClr>
              <a:buSzPts val="1400"/>
              <a:buAutoNum type="arabicPeriod"/>
            </a:pPr>
            <a:r>
              <a:rPr lang="en-GB" sz="1400">
                <a:solidFill>
                  <a:srgbClr val="000000"/>
                </a:solidFill>
                <a:highlight>
                  <a:srgbClr val="FFFFFF"/>
                </a:highlight>
              </a:rPr>
              <a:t>Repeat step #2 until there are </a:t>
            </a:r>
            <a:r>
              <a:rPr i="1" lang="en-GB" sz="1400">
                <a:solidFill>
                  <a:srgbClr val="000000"/>
                </a:solidFill>
                <a:highlight>
                  <a:srgbClr val="FFFFFF"/>
                </a:highlight>
              </a:rPr>
              <a:t>(V-1)</a:t>
            </a:r>
            <a:r>
              <a:rPr lang="en-GB" sz="1400">
                <a:solidFill>
                  <a:srgbClr val="000000"/>
                </a:solidFill>
                <a:highlight>
                  <a:srgbClr val="FFFFFF"/>
                </a:highlight>
              </a:rPr>
              <a:t> edges in the spanning tree.</a:t>
            </a:r>
            <a:endParaRPr sz="14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45"/>
          <p:cNvPicPr preferRelativeResize="0"/>
          <p:nvPr/>
        </p:nvPicPr>
        <p:blipFill>
          <a:blip r:embed="rId3">
            <a:alphaModFix/>
          </a:blip>
          <a:stretch>
            <a:fillRect/>
          </a:stretch>
        </p:blipFill>
        <p:spPr>
          <a:xfrm>
            <a:off x="2212025" y="88175"/>
            <a:ext cx="4719950" cy="2151275"/>
          </a:xfrm>
          <a:prstGeom prst="rect">
            <a:avLst/>
          </a:prstGeom>
          <a:noFill/>
          <a:ln>
            <a:noFill/>
          </a:ln>
        </p:spPr>
      </p:pic>
      <p:pic>
        <p:nvPicPr>
          <p:cNvPr id="274" name="Google Shape;274;p45"/>
          <p:cNvPicPr preferRelativeResize="0"/>
          <p:nvPr/>
        </p:nvPicPr>
        <p:blipFill>
          <a:blip r:embed="rId4">
            <a:alphaModFix/>
          </a:blip>
          <a:stretch>
            <a:fillRect/>
          </a:stretch>
        </p:blipFill>
        <p:spPr>
          <a:xfrm>
            <a:off x="458050" y="3581225"/>
            <a:ext cx="1533525" cy="390525"/>
          </a:xfrm>
          <a:prstGeom prst="rect">
            <a:avLst/>
          </a:prstGeom>
          <a:noFill/>
          <a:ln>
            <a:noFill/>
          </a:ln>
        </p:spPr>
      </p:pic>
      <p:pic>
        <p:nvPicPr>
          <p:cNvPr id="275" name="Google Shape;275;p45"/>
          <p:cNvPicPr preferRelativeResize="0"/>
          <p:nvPr/>
        </p:nvPicPr>
        <p:blipFill>
          <a:blip r:embed="rId5">
            <a:alphaModFix/>
          </a:blip>
          <a:stretch>
            <a:fillRect/>
          </a:stretch>
        </p:blipFill>
        <p:spPr>
          <a:xfrm>
            <a:off x="3483775" y="2819225"/>
            <a:ext cx="1533525" cy="1914525"/>
          </a:xfrm>
          <a:prstGeom prst="rect">
            <a:avLst/>
          </a:prstGeom>
          <a:noFill/>
          <a:ln>
            <a:noFill/>
          </a:ln>
        </p:spPr>
      </p:pic>
      <p:pic>
        <p:nvPicPr>
          <p:cNvPr id="276" name="Google Shape;276;p45"/>
          <p:cNvPicPr preferRelativeResize="0"/>
          <p:nvPr/>
        </p:nvPicPr>
        <p:blipFill>
          <a:blip r:embed="rId6">
            <a:alphaModFix/>
          </a:blip>
          <a:stretch>
            <a:fillRect/>
          </a:stretch>
        </p:blipFill>
        <p:spPr>
          <a:xfrm>
            <a:off x="6023025" y="2819225"/>
            <a:ext cx="2676525" cy="1914525"/>
          </a:xfrm>
          <a:prstGeom prst="rect">
            <a:avLst/>
          </a:prstGeom>
          <a:noFill/>
          <a:ln>
            <a:noFill/>
          </a:ln>
        </p:spPr>
      </p:pic>
      <p:sp>
        <p:nvSpPr>
          <p:cNvPr id="277" name="Google Shape;277;p45"/>
          <p:cNvSpPr/>
          <p:nvPr/>
        </p:nvSpPr>
        <p:spPr>
          <a:xfrm>
            <a:off x="2455600" y="3725038"/>
            <a:ext cx="777600" cy="10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5"/>
          <p:cNvSpPr/>
          <p:nvPr/>
        </p:nvSpPr>
        <p:spPr>
          <a:xfrm>
            <a:off x="5446350" y="3725025"/>
            <a:ext cx="777600" cy="10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6"/>
          <p:cNvPicPr preferRelativeResize="0"/>
          <p:nvPr/>
        </p:nvPicPr>
        <p:blipFill>
          <a:blip r:embed="rId3">
            <a:alphaModFix/>
          </a:blip>
          <a:stretch>
            <a:fillRect/>
          </a:stretch>
        </p:blipFill>
        <p:spPr>
          <a:xfrm>
            <a:off x="812813" y="420500"/>
            <a:ext cx="3086750" cy="1718675"/>
          </a:xfrm>
          <a:prstGeom prst="rect">
            <a:avLst/>
          </a:prstGeom>
          <a:noFill/>
          <a:ln>
            <a:noFill/>
          </a:ln>
        </p:spPr>
      </p:pic>
      <p:pic>
        <p:nvPicPr>
          <p:cNvPr id="284" name="Google Shape;284;p46"/>
          <p:cNvPicPr preferRelativeResize="0"/>
          <p:nvPr/>
        </p:nvPicPr>
        <p:blipFill>
          <a:blip r:embed="rId4">
            <a:alphaModFix/>
          </a:blip>
          <a:stretch>
            <a:fillRect/>
          </a:stretch>
        </p:blipFill>
        <p:spPr>
          <a:xfrm>
            <a:off x="5124700" y="374275"/>
            <a:ext cx="3252875" cy="1811150"/>
          </a:xfrm>
          <a:prstGeom prst="rect">
            <a:avLst/>
          </a:prstGeom>
          <a:noFill/>
          <a:ln>
            <a:noFill/>
          </a:ln>
        </p:spPr>
      </p:pic>
      <p:pic>
        <p:nvPicPr>
          <p:cNvPr id="285" name="Google Shape;285;p46"/>
          <p:cNvPicPr preferRelativeResize="0"/>
          <p:nvPr/>
        </p:nvPicPr>
        <p:blipFill>
          <a:blip r:embed="rId5">
            <a:alphaModFix/>
          </a:blip>
          <a:stretch>
            <a:fillRect/>
          </a:stretch>
        </p:blipFill>
        <p:spPr>
          <a:xfrm>
            <a:off x="812825" y="3034725"/>
            <a:ext cx="3086750" cy="1718662"/>
          </a:xfrm>
          <a:prstGeom prst="rect">
            <a:avLst/>
          </a:prstGeom>
          <a:noFill/>
          <a:ln>
            <a:noFill/>
          </a:ln>
        </p:spPr>
      </p:pic>
      <p:sp>
        <p:nvSpPr>
          <p:cNvPr id="286" name="Google Shape;286;p46"/>
          <p:cNvSpPr/>
          <p:nvPr/>
        </p:nvSpPr>
        <p:spPr>
          <a:xfrm>
            <a:off x="4086588" y="1228388"/>
            <a:ext cx="777600" cy="10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6"/>
          <p:cNvPicPr preferRelativeResize="0"/>
          <p:nvPr/>
        </p:nvPicPr>
        <p:blipFill>
          <a:blip r:embed="rId6">
            <a:alphaModFix/>
          </a:blip>
          <a:stretch>
            <a:fillRect/>
          </a:stretch>
        </p:blipFill>
        <p:spPr>
          <a:xfrm>
            <a:off x="5051225" y="2942225"/>
            <a:ext cx="3252875" cy="1811158"/>
          </a:xfrm>
          <a:prstGeom prst="rect">
            <a:avLst/>
          </a:prstGeom>
          <a:noFill/>
          <a:ln>
            <a:noFill/>
          </a:ln>
        </p:spPr>
      </p:pic>
      <p:sp>
        <p:nvSpPr>
          <p:cNvPr id="288" name="Google Shape;288;p46"/>
          <p:cNvSpPr/>
          <p:nvPr/>
        </p:nvSpPr>
        <p:spPr>
          <a:xfrm>
            <a:off x="4086588" y="3842600"/>
            <a:ext cx="777600" cy="102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a:blip r:embed="rId3">
            <a:alphaModFix/>
          </a:blip>
          <a:stretch>
            <a:fillRect/>
          </a:stretch>
        </p:blipFill>
        <p:spPr>
          <a:xfrm>
            <a:off x="2237339" y="1507650"/>
            <a:ext cx="4669325" cy="2128200"/>
          </a:xfrm>
          <a:prstGeom prst="rect">
            <a:avLst/>
          </a:prstGeom>
          <a:noFill/>
          <a:ln>
            <a:noFill/>
          </a:ln>
        </p:spPr>
      </p:pic>
      <p:sp>
        <p:nvSpPr>
          <p:cNvPr id="294" name="Google Shape;294;p47"/>
          <p:cNvSpPr txBox="1"/>
          <p:nvPr/>
        </p:nvSpPr>
        <p:spPr>
          <a:xfrm>
            <a:off x="3445011" y="3813275"/>
            <a:ext cx="25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The final structure of MST</a:t>
            </a:r>
            <a:endParaRPr>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Prim’s Algorithm</a:t>
            </a:r>
            <a:endParaRPr/>
          </a:p>
        </p:txBody>
      </p:sp>
      <p:sp>
        <p:nvSpPr>
          <p:cNvPr id="300" name="Google Shape;300;p4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400">
                <a:solidFill>
                  <a:srgbClr val="000000"/>
                </a:solidFill>
              </a:rPr>
              <a:t>Prim’s Algorithm also use Greedy approach to find the minimum spanning tree. In Prim’s Algorithm we grow the spanning tree from a starting position. Unlike an edge in Kruskal's, we add vertex to the growing spanning tree in Prim's.</a:t>
            </a:r>
            <a:endParaRPr sz="1400">
              <a:solidFill>
                <a:srgbClr val="000000"/>
              </a:solidFill>
            </a:endParaRPr>
          </a:p>
          <a:p>
            <a:pPr indent="0" lvl="0" marL="0" rtl="0" algn="just">
              <a:spcBef>
                <a:spcPts val="1200"/>
              </a:spcBef>
              <a:spcAft>
                <a:spcPts val="0"/>
              </a:spcAft>
              <a:buNone/>
            </a:pPr>
            <a:r>
              <a:rPr b="1" lang="en-GB" sz="1400">
                <a:solidFill>
                  <a:srgbClr val="000000"/>
                </a:solidFill>
              </a:rPr>
              <a:t>Algorithm Steps:</a:t>
            </a:r>
            <a:endParaRPr b="1" sz="1400">
              <a:solidFill>
                <a:srgbClr val="000000"/>
              </a:solidFill>
            </a:endParaRPr>
          </a:p>
          <a:p>
            <a:pPr indent="-317500" lvl="0" marL="457200" rtl="0" algn="just">
              <a:spcBef>
                <a:spcPts val="1200"/>
              </a:spcBef>
              <a:spcAft>
                <a:spcPts val="0"/>
              </a:spcAft>
              <a:buClr>
                <a:srgbClr val="000000"/>
              </a:buClr>
              <a:buSzPts val="1400"/>
              <a:buAutoNum type="arabicPeriod"/>
            </a:pPr>
            <a:r>
              <a:rPr lang="en-GB" sz="1400">
                <a:solidFill>
                  <a:srgbClr val="000000"/>
                </a:solidFill>
              </a:rPr>
              <a:t>Maintain two disjoint sets of vertices. One containing vertices that are in the growing spanning tree and other that are not in the growing spanning tree.</a:t>
            </a:r>
            <a:endParaRPr sz="1400">
              <a:solidFill>
                <a:srgbClr val="000000"/>
              </a:solidFill>
            </a:endParaRPr>
          </a:p>
          <a:p>
            <a:pPr indent="-317500" lvl="0" marL="457200" rtl="0" algn="just">
              <a:spcBef>
                <a:spcPts val="0"/>
              </a:spcBef>
              <a:spcAft>
                <a:spcPts val="0"/>
              </a:spcAft>
              <a:buClr>
                <a:srgbClr val="000000"/>
              </a:buClr>
              <a:buSzPts val="1400"/>
              <a:buAutoNum type="arabicPeriod"/>
            </a:pPr>
            <a:r>
              <a:rPr lang="en-GB" sz="1400">
                <a:solidFill>
                  <a:srgbClr val="000000"/>
                </a:solidFill>
              </a:rPr>
              <a:t>Select the cheapest vertex that is connected to the growing spanning tree and is not in the growing spanning tree and add it into the growing spanning tree. This can be done using Priority Queues. Insert the vertices, that are connected to growing spanning tree, into the Priority Queue.</a:t>
            </a:r>
            <a:endParaRPr sz="1400">
              <a:solidFill>
                <a:srgbClr val="000000"/>
              </a:solidFill>
            </a:endParaRPr>
          </a:p>
          <a:p>
            <a:pPr indent="-317500" lvl="0" marL="457200" rtl="0" algn="just">
              <a:spcBef>
                <a:spcPts val="0"/>
              </a:spcBef>
              <a:spcAft>
                <a:spcPts val="0"/>
              </a:spcAft>
              <a:buClr>
                <a:srgbClr val="000000"/>
              </a:buClr>
              <a:buSzPts val="1400"/>
              <a:buAutoNum type="arabicPeriod"/>
            </a:pPr>
            <a:r>
              <a:rPr lang="en-GB" sz="1400">
                <a:solidFill>
                  <a:srgbClr val="000000"/>
                </a:solidFill>
              </a:rPr>
              <a:t>Check for cycles. To do that, mark the nodes which have been already selected and insert only those nodes in the Priority Queue that are not marked.</a:t>
            </a:r>
            <a:endParaRPr sz="14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9"/>
          <p:cNvPicPr preferRelativeResize="0"/>
          <p:nvPr/>
        </p:nvPicPr>
        <p:blipFill>
          <a:blip r:embed="rId3">
            <a:alphaModFix/>
          </a:blip>
          <a:stretch>
            <a:fillRect/>
          </a:stretch>
        </p:blipFill>
        <p:spPr>
          <a:xfrm>
            <a:off x="421250" y="421875"/>
            <a:ext cx="4835924" cy="2805075"/>
          </a:xfrm>
          <a:prstGeom prst="rect">
            <a:avLst/>
          </a:prstGeom>
          <a:noFill/>
          <a:ln>
            <a:noFill/>
          </a:ln>
        </p:spPr>
      </p:pic>
      <p:pic>
        <p:nvPicPr>
          <p:cNvPr id="306" name="Google Shape;306;p49"/>
          <p:cNvPicPr preferRelativeResize="0"/>
          <p:nvPr/>
        </p:nvPicPr>
        <p:blipFill>
          <a:blip r:embed="rId4">
            <a:alphaModFix/>
          </a:blip>
          <a:stretch>
            <a:fillRect/>
          </a:stretch>
        </p:blipFill>
        <p:spPr>
          <a:xfrm>
            <a:off x="4102075" y="2324800"/>
            <a:ext cx="4581750" cy="2657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50"/>
          <p:cNvPicPr preferRelativeResize="0"/>
          <p:nvPr/>
        </p:nvPicPr>
        <p:blipFill>
          <a:blip r:embed="rId3">
            <a:alphaModFix/>
          </a:blip>
          <a:stretch>
            <a:fillRect/>
          </a:stretch>
        </p:blipFill>
        <p:spPr>
          <a:xfrm>
            <a:off x="4391150" y="2405800"/>
            <a:ext cx="4556200" cy="2642837"/>
          </a:xfrm>
          <a:prstGeom prst="rect">
            <a:avLst/>
          </a:prstGeom>
          <a:noFill/>
          <a:ln>
            <a:noFill/>
          </a:ln>
        </p:spPr>
      </p:pic>
      <p:pic>
        <p:nvPicPr>
          <p:cNvPr id="312" name="Google Shape;312;p50"/>
          <p:cNvPicPr preferRelativeResize="0"/>
          <p:nvPr/>
        </p:nvPicPr>
        <p:blipFill>
          <a:blip r:embed="rId4">
            <a:alphaModFix/>
          </a:blip>
          <a:stretch>
            <a:fillRect/>
          </a:stretch>
        </p:blipFill>
        <p:spPr>
          <a:xfrm>
            <a:off x="421250" y="438375"/>
            <a:ext cx="4556200" cy="26428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1"/>
          <p:cNvPicPr preferRelativeResize="0"/>
          <p:nvPr/>
        </p:nvPicPr>
        <p:blipFill>
          <a:blip r:embed="rId3">
            <a:alphaModFix/>
          </a:blip>
          <a:stretch>
            <a:fillRect/>
          </a:stretch>
        </p:blipFill>
        <p:spPr>
          <a:xfrm>
            <a:off x="4572000" y="2373725"/>
            <a:ext cx="4359025" cy="2528475"/>
          </a:xfrm>
          <a:prstGeom prst="rect">
            <a:avLst/>
          </a:prstGeom>
          <a:noFill/>
          <a:ln>
            <a:noFill/>
          </a:ln>
        </p:spPr>
      </p:pic>
      <p:pic>
        <p:nvPicPr>
          <p:cNvPr id="318" name="Google Shape;318;p51"/>
          <p:cNvPicPr preferRelativeResize="0"/>
          <p:nvPr/>
        </p:nvPicPr>
        <p:blipFill>
          <a:blip r:embed="rId4">
            <a:alphaModFix/>
          </a:blip>
          <a:stretch>
            <a:fillRect/>
          </a:stretch>
        </p:blipFill>
        <p:spPr>
          <a:xfrm>
            <a:off x="436250" y="473175"/>
            <a:ext cx="4474725" cy="2595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 Structure</a:t>
            </a:r>
            <a:endParaRPr/>
          </a:p>
        </p:txBody>
      </p:sp>
      <p:sp>
        <p:nvSpPr>
          <p:cNvPr id="84" name="Google Shape;84;p16"/>
          <p:cNvSpPr txBox="1"/>
          <p:nvPr>
            <p:ph idx="1" type="body"/>
          </p:nvPr>
        </p:nvSpPr>
        <p:spPr>
          <a:xfrm>
            <a:off x="311700" y="1266325"/>
            <a:ext cx="4132500" cy="3302700"/>
          </a:xfrm>
          <a:prstGeom prst="rect">
            <a:avLst/>
          </a:prstGeom>
        </p:spPr>
        <p:txBody>
          <a:bodyPr anchorCtr="0" anchor="t" bIns="91425" lIns="91425" spcFirstLastPara="1" rIns="91425" wrap="square" tIns="91425">
            <a:normAutofit/>
          </a:bodyPr>
          <a:lstStyle/>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declare an empty result = 0.</a:t>
            </a:r>
            <a:endParaRPr sz="1400">
              <a:solidFill>
                <a:srgbClr val="000000"/>
              </a:solidFill>
              <a:highlight>
                <a:srgbClr val="FFFFFF"/>
              </a:highlight>
            </a:endParaRPr>
          </a:p>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We make a greedy choice to select, If the choice is feasible add it to the final result.</a:t>
            </a:r>
            <a:endParaRPr sz="1400">
              <a:solidFill>
                <a:srgbClr val="000000"/>
              </a:solidFill>
              <a:highlight>
                <a:srgbClr val="FFFFFF"/>
              </a:highlight>
            </a:endParaRPr>
          </a:p>
          <a:p>
            <a:pPr indent="-317500" lvl="0" marL="685800" rtl="0" algn="l">
              <a:lnSpc>
                <a:spcPct val="158000"/>
              </a:lnSpc>
              <a:spcBef>
                <a:spcPts val="0"/>
              </a:spcBef>
              <a:spcAft>
                <a:spcPts val="0"/>
              </a:spcAft>
              <a:buClr>
                <a:srgbClr val="000000"/>
              </a:buClr>
              <a:buSzPts val="1400"/>
              <a:buFont typeface="Open Sans"/>
              <a:buAutoNum type="arabicPeriod"/>
            </a:pPr>
            <a:r>
              <a:rPr lang="en-GB" sz="1400">
                <a:solidFill>
                  <a:srgbClr val="000000"/>
                </a:solidFill>
                <a:highlight>
                  <a:srgbClr val="FFFFFF"/>
                </a:highlight>
              </a:rPr>
              <a:t>return the result.</a:t>
            </a:r>
            <a:endParaRPr sz="1400">
              <a:solidFill>
                <a:srgbClr val="000000"/>
              </a:solidFill>
              <a:highlight>
                <a:srgbClr val="FFFFFF"/>
              </a:highlight>
            </a:endParaRPr>
          </a:p>
          <a:p>
            <a:pPr indent="0" lvl="0" marL="0" rtl="0" algn="l">
              <a:spcBef>
                <a:spcPts val="1800"/>
              </a:spcBef>
              <a:spcAft>
                <a:spcPts val="1200"/>
              </a:spcAft>
              <a:buNone/>
            </a:pPr>
            <a:r>
              <a:t/>
            </a:r>
            <a:endParaRPr b="1" sz="1400">
              <a:solidFill>
                <a:srgbClr val="000000"/>
              </a:solidFill>
            </a:endParaRPr>
          </a:p>
        </p:txBody>
      </p:sp>
      <p:sp>
        <p:nvSpPr>
          <p:cNvPr id="85" name="Google Shape;85;p16"/>
          <p:cNvSpPr txBox="1"/>
          <p:nvPr/>
        </p:nvSpPr>
        <p:spPr>
          <a:xfrm>
            <a:off x="4677600" y="706725"/>
            <a:ext cx="3516000" cy="3126300"/>
          </a:xfrm>
          <a:prstGeom prst="rect">
            <a:avLst/>
          </a:prstGeom>
          <a:noFill/>
          <a:ln cap="flat" cmpd="sng" w="9525">
            <a:solidFill>
              <a:srgbClr val="333333"/>
            </a:solidFill>
            <a:prstDash val="solid"/>
            <a:round/>
            <a:headEnd len="sm" w="sm" type="none"/>
            <a:tailEnd len="sm" w="sm" type="none"/>
          </a:ln>
        </p:spPr>
        <p:txBody>
          <a:bodyPr anchorCtr="0" anchor="t" bIns="91425" lIns="91425" spcFirstLastPara="1" rIns="91425" wrap="square" tIns="91425">
            <a:spAutoFit/>
          </a:bodyPr>
          <a:lstStyle/>
          <a:p>
            <a:pPr indent="0" lvl="0" marL="0" marR="25400" rtl="0" algn="l">
              <a:lnSpc>
                <a:spcPct val="115000"/>
              </a:lnSpc>
              <a:spcBef>
                <a:spcPts val="0"/>
              </a:spcBef>
              <a:spcAft>
                <a:spcPts val="0"/>
              </a:spcAft>
              <a:buNone/>
            </a:pPr>
            <a:r>
              <a:rPr lang="en-GB">
                <a:latin typeface="Open Sans"/>
                <a:ea typeface="Open Sans"/>
                <a:cs typeface="Open Sans"/>
                <a:sym typeface="Open Sans"/>
              </a:rPr>
              <a:t>Algorithm Greedy (a, n)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Solution </a:t>
            </a:r>
            <a:r>
              <a:rPr lang="en-GB">
                <a:solidFill>
                  <a:srgbClr val="FF0000"/>
                </a:solidFill>
                <a:latin typeface="Open Sans"/>
                <a:ea typeface="Open Sans"/>
                <a:cs typeface="Open Sans"/>
                <a:sym typeface="Open Sans"/>
              </a:rPr>
              <a:t>:</a:t>
            </a:r>
            <a:r>
              <a:rPr lang="en-GB">
                <a:latin typeface="Open Sans"/>
                <a:ea typeface="Open Sans"/>
                <a:cs typeface="Open Sans"/>
                <a:sym typeface="Open Sans"/>
              </a:rPr>
              <a:t> = </a:t>
            </a:r>
            <a:r>
              <a:rPr lang="en-GB">
                <a:solidFill>
                  <a:srgbClr val="0000FF"/>
                </a:solidFill>
                <a:latin typeface="Open Sans"/>
                <a:ea typeface="Open Sans"/>
                <a:cs typeface="Open Sans"/>
                <a:sym typeface="Open Sans"/>
              </a:rPr>
              <a:t>0</a:t>
            </a:r>
            <a:r>
              <a:rPr lang="en-GB">
                <a:latin typeface="Open Sans"/>
                <a:ea typeface="Open Sans"/>
                <a:cs typeface="Open Sans"/>
                <a:sym typeface="Open Sans"/>
              </a:rPr>
              <a:t>;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for </a:t>
            </a:r>
            <a:r>
              <a:rPr lang="en-GB">
                <a:solidFill>
                  <a:srgbClr val="FF0000"/>
                </a:solidFill>
                <a:latin typeface="Open Sans"/>
                <a:ea typeface="Open Sans"/>
                <a:cs typeface="Open Sans"/>
                <a:sym typeface="Open Sans"/>
              </a:rPr>
              <a:t>i</a:t>
            </a:r>
            <a:r>
              <a:rPr lang="en-GB">
                <a:latin typeface="Open Sans"/>
                <a:ea typeface="Open Sans"/>
                <a:cs typeface="Open Sans"/>
                <a:sym typeface="Open Sans"/>
              </a:rPr>
              <a:t> = </a:t>
            </a:r>
            <a:r>
              <a:rPr lang="en-GB">
                <a:solidFill>
                  <a:srgbClr val="0000FF"/>
                </a:solidFill>
                <a:latin typeface="Open Sans"/>
                <a:ea typeface="Open Sans"/>
                <a:cs typeface="Open Sans"/>
                <a:sym typeface="Open Sans"/>
              </a:rPr>
              <a:t>0</a:t>
            </a:r>
            <a:r>
              <a:rPr lang="en-GB">
                <a:latin typeface="Open Sans"/>
                <a:ea typeface="Open Sans"/>
                <a:cs typeface="Open Sans"/>
                <a:sym typeface="Open Sans"/>
              </a:rPr>
              <a:t> to n do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a:t>
            </a:r>
            <a:r>
              <a:rPr lang="en-GB">
                <a:solidFill>
                  <a:srgbClr val="FF0000"/>
                </a:solidFill>
                <a:latin typeface="Open Sans"/>
                <a:ea typeface="Open Sans"/>
                <a:cs typeface="Open Sans"/>
                <a:sym typeface="Open Sans"/>
              </a:rPr>
              <a:t>x:</a:t>
            </a:r>
            <a:r>
              <a:rPr lang="en-GB">
                <a:latin typeface="Open Sans"/>
                <a:ea typeface="Open Sans"/>
                <a:cs typeface="Open Sans"/>
                <a:sym typeface="Open Sans"/>
              </a:rPr>
              <a:t> = </a:t>
            </a:r>
            <a:r>
              <a:rPr lang="en-GB">
                <a:solidFill>
                  <a:srgbClr val="0000FF"/>
                </a:solidFill>
                <a:latin typeface="Open Sans"/>
                <a:ea typeface="Open Sans"/>
                <a:cs typeface="Open Sans"/>
                <a:sym typeface="Open Sans"/>
              </a:rPr>
              <a:t>select</a:t>
            </a:r>
            <a:r>
              <a:rPr lang="en-GB">
                <a:latin typeface="Open Sans"/>
                <a:ea typeface="Open Sans"/>
                <a:cs typeface="Open Sans"/>
                <a:sym typeface="Open Sans"/>
              </a:rPr>
              <a:t>(a);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if feasible(solution, x)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a:t>
            </a:r>
            <a:r>
              <a:rPr lang="en-GB">
                <a:solidFill>
                  <a:srgbClr val="FF0000"/>
                </a:solidFill>
                <a:latin typeface="Open Sans"/>
                <a:ea typeface="Open Sans"/>
                <a:cs typeface="Open Sans"/>
                <a:sym typeface="Open Sans"/>
              </a:rPr>
              <a:t>Solution:</a:t>
            </a:r>
            <a:r>
              <a:rPr lang="en-GB">
                <a:latin typeface="Open Sans"/>
                <a:ea typeface="Open Sans"/>
                <a:cs typeface="Open Sans"/>
                <a:sym typeface="Open Sans"/>
              </a:rPr>
              <a:t> = </a:t>
            </a:r>
            <a:r>
              <a:rPr lang="en-GB">
                <a:solidFill>
                  <a:srgbClr val="0000FF"/>
                </a:solidFill>
                <a:latin typeface="Open Sans"/>
                <a:ea typeface="Open Sans"/>
                <a:cs typeface="Open Sans"/>
                <a:sym typeface="Open Sans"/>
              </a:rPr>
              <a:t>union</a:t>
            </a:r>
            <a:r>
              <a:rPr lang="en-GB">
                <a:latin typeface="Open Sans"/>
                <a:ea typeface="Open Sans"/>
                <a:cs typeface="Open Sans"/>
                <a:sym typeface="Open Sans"/>
              </a:rPr>
              <a:t>(solution , x)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return solution;  </a:t>
            </a:r>
            <a:endParaRPr>
              <a:latin typeface="Open Sans"/>
              <a:ea typeface="Open Sans"/>
              <a:cs typeface="Open Sans"/>
              <a:sym typeface="Open Sans"/>
            </a:endParaRPr>
          </a:p>
          <a:p>
            <a:pPr indent="0" lvl="0" marL="0" marR="25400" rtl="0" algn="l">
              <a:lnSpc>
                <a:spcPct val="115000"/>
              </a:lnSpc>
              <a:spcBef>
                <a:spcPts val="0"/>
              </a:spcBef>
              <a:spcAft>
                <a:spcPts val="0"/>
              </a:spcAft>
              <a:buNone/>
            </a:pPr>
            <a:r>
              <a:rPr lang="en-GB">
                <a:latin typeface="Open Sans"/>
                <a:ea typeface="Open Sans"/>
                <a:cs typeface="Open Sans"/>
                <a:sym typeface="Open Sans"/>
              </a:rPr>
              <a:t>  } }</a:t>
            </a:r>
            <a:endParaRPr>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52"/>
          <p:cNvPicPr preferRelativeResize="0"/>
          <p:nvPr/>
        </p:nvPicPr>
        <p:blipFill>
          <a:blip r:embed="rId3">
            <a:alphaModFix/>
          </a:blip>
          <a:stretch>
            <a:fillRect/>
          </a:stretch>
        </p:blipFill>
        <p:spPr>
          <a:xfrm>
            <a:off x="4770504" y="2451800"/>
            <a:ext cx="4223547" cy="2449875"/>
          </a:xfrm>
          <a:prstGeom prst="rect">
            <a:avLst/>
          </a:prstGeom>
          <a:noFill/>
          <a:ln>
            <a:noFill/>
          </a:ln>
        </p:spPr>
      </p:pic>
      <p:pic>
        <p:nvPicPr>
          <p:cNvPr id="324" name="Google Shape;324;p52"/>
          <p:cNvPicPr preferRelativeResize="0"/>
          <p:nvPr/>
        </p:nvPicPr>
        <p:blipFill>
          <a:blip r:embed="rId4">
            <a:alphaModFix/>
          </a:blip>
          <a:stretch>
            <a:fillRect/>
          </a:stretch>
        </p:blipFill>
        <p:spPr>
          <a:xfrm>
            <a:off x="451225" y="471675"/>
            <a:ext cx="4532001" cy="26288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3"/>
          <p:cNvPicPr preferRelativeResize="0"/>
          <p:nvPr/>
        </p:nvPicPr>
        <p:blipFill>
          <a:blip r:embed="rId3">
            <a:alphaModFix/>
          </a:blip>
          <a:stretch>
            <a:fillRect/>
          </a:stretch>
        </p:blipFill>
        <p:spPr>
          <a:xfrm>
            <a:off x="4746469" y="2571750"/>
            <a:ext cx="4187605" cy="2429025"/>
          </a:xfrm>
          <a:prstGeom prst="rect">
            <a:avLst/>
          </a:prstGeom>
          <a:noFill/>
          <a:ln>
            <a:noFill/>
          </a:ln>
        </p:spPr>
      </p:pic>
      <p:pic>
        <p:nvPicPr>
          <p:cNvPr id="330" name="Google Shape;330;p53"/>
          <p:cNvPicPr preferRelativeResize="0"/>
          <p:nvPr/>
        </p:nvPicPr>
        <p:blipFill>
          <a:blip r:embed="rId4">
            <a:alphaModFix/>
          </a:blip>
          <a:stretch>
            <a:fillRect/>
          </a:stretch>
        </p:blipFill>
        <p:spPr>
          <a:xfrm>
            <a:off x="781150" y="563475"/>
            <a:ext cx="4424924" cy="2566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4"/>
          <p:cNvPicPr preferRelativeResize="0"/>
          <p:nvPr/>
        </p:nvPicPr>
        <p:blipFill>
          <a:blip r:embed="rId3">
            <a:alphaModFix/>
          </a:blip>
          <a:stretch>
            <a:fillRect/>
          </a:stretch>
        </p:blipFill>
        <p:spPr>
          <a:xfrm>
            <a:off x="856125" y="496600"/>
            <a:ext cx="4479800" cy="2598525"/>
          </a:xfrm>
          <a:prstGeom prst="rect">
            <a:avLst/>
          </a:prstGeom>
          <a:noFill/>
          <a:ln>
            <a:noFill/>
          </a:ln>
        </p:spPr>
      </p:pic>
      <p:pic>
        <p:nvPicPr>
          <p:cNvPr id="336" name="Google Shape;336;p54"/>
          <p:cNvPicPr preferRelativeResize="0"/>
          <p:nvPr/>
        </p:nvPicPr>
        <p:blipFill>
          <a:blip r:embed="rId4">
            <a:alphaModFix/>
          </a:blip>
          <a:stretch>
            <a:fillRect/>
          </a:stretch>
        </p:blipFill>
        <p:spPr>
          <a:xfrm>
            <a:off x="4413575" y="2466374"/>
            <a:ext cx="4255250" cy="2468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Differences</a:t>
            </a:r>
            <a:endParaRPr/>
          </a:p>
        </p:txBody>
      </p:sp>
      <p:sp>
        <p:nvSpPr>
          <p:cNvPr id="342" name="Google Shape;342;p55"/>
          <p:cNvSpPr txBox="1"/>
          <p:nvPr>
            <p:ph idx="1" type="body"/>
          </p:nvPr>
        </p:nvSpPr>
        <p:spPr>
          <a:xfrm>
            <a:off x="311700" y="1266325"/>
            <a:ext cx="4021800" cy="3302700"/>
          </a:xfrm>
          <a:prstGeom prst="rect">
            <a:avLst/>
          </a:prstGeom>
        </p:spPr>
        <p:txBody>
          <a:bodyPr anchorCtr="0" anchor="t" bIns="91425" lIns="91425" spcFirstLastPara="1" rIns="91425" wrap="square" tIns="91425">
            <a:normAutofit/>
          </a:bodyPr>
          <a:lstStyle/>
          <a:p>
            <a:pPr indent="-317500" lvl="0" marL="457200" rtl="0" algn="just">
              <a:lnSpc>
                <a:spcPct val="200000"/>
              </a:lnSpc>
              <a:spcBef>
                <a:spcPts val="0"/>
              </a:spcBef>
              <a:spcAft>
                <a:spcPts val="0"/>
              </a:spcAft>
              <a:buClr>
                <a:srgbClr val="000000"/>
              </a:buClr>
              <a:buSzPts val="1400"/>
              <a:buAutoNum type="arabicPeriod"/>
            </a:pPr>
            <a:r>
              <a:rPr lang="en-GB" sz="1400">
                <a:solidFill>
                  <a:srgbClr val="000000"/>
                </a:solidFill>
              </a:rPr>
              <a:t>In Kruskal’s algorithm, </a:t>
            </a:r>
            <a:endParaRPr sz="1400">
              <a:solidFill>
                <a:srgbClr val="000000"/>
              </a:solidFill>
            </a:endParaRPr>
          </a:p>
          <a:p>
            <a:pPr indent="-317500" lvl="0" marL="914400" rtl="0" algn="just">
              <a:spcBef>
                <a:spcPts val="0"/>
              </a:spcBef>
              <a:spcAft>
                <a:spcPts val="0"/>
              </a:spcAft>
              <a:buClr>
                <a:srgbClr val="000000"/>
              </a:buClr>
              <a:buSzPts val="1400"/>
              <a:buChar char="●"/>
            </a:pPr>
            <a:r>
              <a:rPr lang="en-GB" sz="1400">
                <a:solidFill>
                  <a:srgbClr val="000000"/>
                </a:solidFill>
                <a:highlight>
                  <a:srgbClr val="FFFFFF"/>
                </a:highlight>
              </a:rPr>
              <a:t>Time Complexity: </a:t>
            </a:r>
            <a:r>
              <a:rPr i="1" lang="en-GB" sz="1400">
                <a:solidFill>
                  <a:srgbClr val="000000"/>
                </a:solidFill>
                <a:highlight>
                  <a:srgbClr val="FFFFFF"/>
                </a:highlight>
              </a:rPr>
              <a:t>O(ElogE) or O(ElogV)</a:t>
            </a:r>
            <a:endParaRPr i="1" sz="1400">
              <a:solidFill>
                <a:srgbClr val="000000"/>
              </a:solidFill>
              <a:highlight>
                <a:srgbClr val="FFFFFF"/>
              </a:highlight>
            </a:endParaRPr>
          </a:p>
          <a:p>
            <a:pPr indent="-317500" lvl="0" marL="914400" rtl="0" algn="just">
              <a:spcBef>
                <a:spcPts val="0"/>
              </a:spcBef>
              <a:spcAft>
                <a:spcPts val="0"/>
              </a:spcAft>
              <a:buClr>
                <a:srgbClr val="000000"/>
              </a:buClr>
              <a:buSzPts val="1400"/>
              <a:buChar char="●"/>
            </a:pPr>
            <a:r>
              <a:rPr lang="en-GB" sz="1400">
                <a:solidFill>
                  <a:srgbClr val="000000"/>
                </a:solidFill>
                <a:highlight>
                  <a:srgbClr val="FFFFFF"/>
                </a:highlight>
              </a:rPr>
              <a:t>Auxiliary Space: </a:t>
            </a:r>
            <a:r>
              <a:rPr i="1" lang="en-GB" sz="1400">
                <a:solidFill>
                  <a:srgbClr val="000000"/>
                </a:solidFill>
                <a:highlight>
                  <a:srgbClr val="FFFFFF"/>
                </a:highlight>
              </a:rPr>
              <a:t>O(V + E)</a:t>
            </a:r>
            <a:endParaRPr i="1" sz="1400">
              <a:solidFill>
                <a:srgbClr val="000000"/>
              </a:solidFill>
              <a:highlight>
                <a:srgbClr val="FFFFFF"/>
              </a:highlight>
            </a:endParaRPr>
          </a:p>
          <a:p>
            <a:pPr indent="-317500" lvl="0" marL="914400" rtl="0" algn="just">
              <a:spcBef>
                <a:spcPts val="0"/>
              </a:spcBef>
              <a:spcAft>
                <a:spcPts val="0"/>
              </a:spcAft>
              <a:buClr>
                <a:srgbClr val="000000"/>
              </a:buClr>
              <a:buSzPts val="1400"/>
              <a:buChar char="●"/>
            </a:pPr>
            <a:r>
              <a:rPr lang="en-GB" sz="1400">
                <a:solidFill>
                  <a:srgbClr val="000000"/>
                </a:solidFill>
                <a:highlight>
                  <a:srgbClr val="FFFFFF"/>
                </a:highlight>
              </a:rPr>
              <a:t>Applications: </a:t>
            </a:r>
            <a:r>
              <a:rPr lang="en-GB" sz="1400">
                <a:solidFill>
                  <a:srgbClr val="000000"/>
                </a:solidFill>
                <a:highlight>
                  <a:schemeClr val="lt1"/>
                </a:highlight>
              </a:rPr>
              <a:t>LAN connection, TV Network</a:t>
            </a:r>
            <a:endParaRPr sz="1400">
              <a:solidFill>
                <a:srgbClr val="000000"/>
              </a:solidFill>
              <a:highlight>
                <a:srgbClr val="FFFFFF"/>
              </a:highlight>
            </a:endParaRPr>
          </a:p>
          <a:p>
            <a:pPr indent="-317500" lvl="0" marL="914400" rtl="0" algn="just">
              <a:spcBef>
                <a:spcPts val="0"/>
              </a:spcBef>
              <a:spcAft>
                <a:spcPts val="0"/>
              </a:spcAft>
              <a:buClr>
                <a:srgbClr val="000000"/>
              </a:buClr>
              <a:buSzPts val="1400"/>
              <a:buChar char="●"/>
            </a:pPr>
            <a:r>
              <a:rPr lang="en-GB" sz="1400">
                <a:solidFill>
                  <a:srgbClr val="000000"/>
                </a:solidFill>
                <a:highlight>
                  <a:srgbClr val="FFFFFF"/>
                </a:highlight>
              </a:rPr>
              <a:t>Can generate Forest (disconnected components) and also works on disconnected components</a:t>
            </a:r>
            <a:endParaRPr sz="1400">
              <a:solidFill>
                <a:srgbClr val="000000"/>
              </a:solidFill>
              <a:highlight>
                <a:srgbClr val="FFFFFF"/>
              </a:highlight>
            </a:endParaRPr>
          </a:p>
          <a:p>
            <a:pPr indent="0" lvl="0" marL="457200" rtl="0" algn="just">
              <a:spcBef>
                <a:spcPts val="1200"/>
              </a:spcBef>
              <a:spcAft>
                <a:spcPts val="1200"/>
              </a:spcAft>
              <a:buNone/>
            </a:pPr>
            <a:r>
              <a:t/>
            </a:r>
            <a:endParaRPr sz="1400">
              <a:solidFill>
                <a:srgbClr val="000000"/>
              </a:solidFill>
              <a:highlight>
                <a:srgbClr val="FFFFFF"/>
              </a:highlight>
            </a:endParaRPr>
          </a:p>
        </p:txBody>
      </p:sp>
      <p:sp>
        <p:nvSpPr>
          <p:cNvPr id="343" name="Google Shape;343;p55"/>
          <p:cNvSpPr txBox="1"/>
          <p:nvPr/>
        </p:nvSpPr>
        <p:spPr>
          <a:xfrm>
            <a:off x="4691975" y="1266325"/>
            <a:ext cx="4021800" cy="2938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a:latin typeface="Open Sans"/>
                <a:ea typeface="Open Sans"/>
                <a:cs typeface="Open Sans"/>
                <a:sym typeface="Open Sans"/>
              </a:rPr>
              <a:t>2.       </a:t>
            </a:r>
            <a:r>
              <a:rPr lang="en-GB">
                <a:latin typeface="Open Sans"/>
                <a:ea typeface="Open Sans"/>
                <a:cs typeface="Open Sans"/>
                <a:sym typeface="Open Sans"/>
              </a:rPr>
              <a:t>In Prim’s Algorithm, </a:t>
            </a:r>
            <a:endParaRPr>
              <a:latin typeface="Open Sans"/>
              <a:ea typeface="Open Sans"/>
              <a:cs typeface="Open Sans"/>
              <a:sym typeface="Open Sans"/>
            </a:endParaRPr>
          </a:p>
          <a:p>
            <a:pPr indent="-317500" lvl="0" marL="914400" rtl="0" algn="just">
              <a:lnSpc>
                <a:spcPct val="115000"/>
              </a:lnSpc>
              <a:spcBef>
                <a:spcPts val="1200"/>
              </a:spcBef>
              <a:spcAft>
                <a:spcPts val="0"/>
              </a:spcAft>
              <a:buSzPts val="1400"/>
              <a:buFont typeface="Open Sans"/>
              <a:buChar char="●"/>
            </a:pPr>
            <a:r>
              <a:rPr lang="en-GB">
                <a:latin typeface="Open Sans"/>
                <a:ea typeface="Open Sans"/>
                <a:cs typeface="Open Sans"/>
                <a:sym typeface="Open Sans"/>
              </a:rPr>
              <a:t>Time complexity: usually </a:t>
            </a:r>
            <a:r>
              <a:rPr i="1" lang="en-GB">
                <a:latin typeface="Open Sans"/>
                <a:ea typeface="Open Sans"/>
                <a:cs typeface="Open Sans"/>
                <a:sym typeface="Open Sans"/>
              </a:rPr>
              <a:t>O(V²)</a:t>
            </a:r>
            <a:r>
              <a:rPr lang="en-GB">
                <a:latin typeface="Open Sans"/>
                <a:ea typeface="Open Sans"/>
                <a:cs typeface="Open Sans"/>
                <a:sym typeface="Open Sans"/>
              </a:rPr>
              <a:t>, improvised </a:t>
            </a:r>
            <a:r>
              <a:rPr i="1" lang="en-GB">
                <a:latin typeface="Open Sans"/>
                <a:ea typeface="Open Sans"/>
                <a:cs typeface="Open Sans"/>
                <a:sym typeface="Open Sans"/>
              </a:rPr>
              <a:t>O(E Log V)</a:t>
            </a:r>
            <a:endParaRPr i="1">
              <a:latin typeface="Open Sans"/>
              <a:ea typeface="Open Sans"/>
              <a:cs typeface="Open Sans"/>
              <a:sym typeface="Open Sans"/>
            </a:endParaRPr>
          </a:p>
          <a:p>
            <a:pPr indent="-317500" lvl="0" marL="914400" rtl="0" algn="just">
              <a:lnSpc>
                <a:spcPct val="115000"/>
              </a:lnSpc>
              <a:spcBef>
                <a:spcPts val="0"/>
              </a:spcBef>
              <a:spcAft>
                <a:spcPts val="0"/>
              </a:spcAft>
              <a:buSzPts val="1400"/>
              <a:buFont typeface="Open Sans"/>
              <a:buChar char="●"/>
            </a:pPr>
            <a:r>
              <a:rPr lang="en-GB">
                <a:latin typeface="Open Sans"/>
                <a:ea typeface="Open Sans"/>
                <a:cs typeface="Open Sans"/>
                <a:sym typeface="Open Sans"/>
              </a:rPr>
              <a:t>Auxiliary Space:</a:t>
            </a:r>
            <a:r>
              <a:rPr i="1" lang="en-GB">
                <a:latin typeface="Open Sans"/>
                <a:ea typeface="Open Sans"/>
                <a:cs typeface="Open Sans"/>
                <a:sym typeface="Open Sans"/>
              </a:rPr>
              <a:t> O(V)</a:t>
            </a:r>
            <a:endParaRPr i="1">
              <a:latin typeface="Open Sans"/>
              <a:ea typeface="Open Sans"/>
              <a:cs typeface="Open Sans"/>
              <a:sym typeface="Open Sans"/>
            </a:endParaRPr>
          </a:p>
          <a:p>
            <a:pPr indent="-317500" lvl="0" marL="914400" rtl="0" algn="just">
              <a:lnSpc>
                <a:spcPct val="115000"/>
              </a:lnSpc>
              <a:spcBef>
                <a:spcPts val="0"/>
              </a:spcBef>
              <a:spcAft>
                <a:spcPts val="0"/>
              </a:spcAft>
              <a:buSzPts val="1400"/>
              <a:buFont typeface="Open Sans"/>
              <a:buChar char="●"/>
            </a:pPr>
            <a:r>
              <a:rPr lang="en-GB">
                <a:highlight>
                  <a:schemeClr val="lt1"/>
                </a:highlight>
                <a:latin typeface="Open Sans"/>
                <a:ea typeface="Open Sans"/>
                <a:cs typeface="Open Sans"/>
                <a:sym typeface="Open Sans"/>
              </a:rPr>
              <a:t>Applications: Travelling salesman Problem, Networks for roads and railway tracks connecting all cities</a:t>
            </a:r>
            <a:endParaRPr>
              <a:highlight>
                <a:schemeClr val="lt1"/>
              </a:highlight>
              <a:latin typeface="Open Sans"/>
              <a:ea typeface="Open Sans"/>
              <a:cs typeface="Open Sans"/>
              <a:sym typeface="Open Sans"/>
            </a:endParaRPr>
          </a:p>
          <a:p>
            <a:pPr indent="-317500" lvl="0" marL="914400" rtl="0" algn="just">
              <a:lnSpc>
                <a:spcPct val="115000"/>
              </a:lnSpc>
              <a:spcBef>
                <a:spcPts val="0"/>
              </a:spcBef>
              <a:spcAft>
                <a:spcPts val="0"/>
              </a:spcAft>
              <a:buSzPts val="1400"/>
              <a:buFont typeface="Open Sans"/>
              <a:buChar char="●"/>
            </a:pPr>
            <a:r>
              <a:rPr lang="en-GB">
                <a:highlight>
                  <a:schemeClr val="lt1"/>
                </a:highlight>
                <a:latin typeface="Open Sans"/>
                <a:ea typeface="Open Sans"/>
                <a:cs typeface="Open Sans"/>
                <a:sym typeface="Open Sans"/>
              </a:rPr>
              <a:t>Gives connected components and works only on connected graphs</a:t>
            </a:r>
            <a:endParaRPr>
              <a:highlight>
                <a:schemeClr val="lt1"/>
              </a:highlight>
              <a:latin typeface="Open Sans"/>
              <a:ea typeface="Open Sans"/>
              <a:cs typeface="Open Sans"/>
              <a:sym typeface="Open Sans"/>
            </a:endParaRPr>
          </a:p>
          <a:p>
            <a:pPr indent="0" lvl="0" marL="0" rtl="0" algn="just">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a:t>
            </a:r>
            <a:endParaRPr/>
          </a:p>
        </p:txBody>
      </p:sp>
      <p:sp>
        <p:nvSpPr>
          <p:cNvPr id="349" name="Google Shape;349;p5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solidFill>
                  <a:srgbClr val="000000"/>
                </a:solidFill>
              </a:rPr>
              <a:t>The weight of minimum spanning tree in graph </a:t>
            </a:r>
            <a:r>
              <a:rPr b="1" i="1" lang="en-GB" sz="1400">
                <a:solidFill>
                  <a:srgbClr val="000000"/>
                </a:solidFill>
              </a:rPr>
              <a:t>G</a:t>
            </a:r>
            <a:r>
              <a:rPr b="1" lang="en-GB" sz="1400">
                <a:solidFill>
                  <a:srgbClr val="000000"/>
                </a:solidFill>
              </a:rPr>
              <a:t>, calculated using Kruskal’s algorithm is:</a:t>
            </a:r>
            <a:endParaRPr b="1" sz="1400">
              <a:solidFill>
                <a:srgbClr val="000000"/>
              </a:solidFill>
            </a:endParaRPr>
          </a:p>
          <a:p>
            <a:pPr indent="0" lvl="0" marL="0" rtl="0" algn="l">
              <a:spcBef>
                <a:spcPts val="1200"/>
              </a:spcBef>
              <a:spcAft>
                <a:spcPts val="0"/>
              </a:spcAft>
              <a:buNone/>
            </a:pPr>
            <a:r>
              <a:t/>
            </a:r>
            <a:endParaRPr b="1" sz="1400">
              <a:solidFill>
                <a:srgbClr val="000000"/>
              </a:solidFill>
            </a:endParaRPr>
          </a:p>
          <a:p>
            <a:pPr indent="-317500" lvl="0" marL="457200" rtl="0" algn="l">
              <a:lnSpc>
                <a:spcPct val="200000"/>
              </a:lnSpc>
              <a:spcBef>
                <a:spcPts val="1200"/>
              </a:spcBef>
              <a:spcAft>
                <a:spcPts val="0"/>
              </a:spcAft>
              <a:buClr>
                <a:srgbClr val="000000"/>
              </a:buClr>
              <a:buSzPts val="1400"/>
              <a:buAutoNum type="alphaUcPeriod"/>
            </a:pPr>
            <a:r>
              <a:rPr b="1" lang="en-GB" sz="1400">
                <a:solidFill>
                  <a:srgbClr val="000000"/>
                </a:solidFill>
              </a:rPr>
              <a:t>14</a:t>
            </a:r>
            <a:endParaRPr b="1" sz="1400">
              <a:solidFill>
                <a:srgbClr val="000000"/>
              </a:solidFill>
            </a:endParaRPr>
          </a:p>
          <a:p>
            <a:pPr indent="-317500" lvl="0" marL="457200" rtl="0" algn="l">
              <a:lnSpc>
                <a:spcPct val="200000"/>
              </a:lnSpc>
              <a:spcBef>
                <a:spcPts val="0"/>
              </a:spcBef>
              <a:spcAft>
                <a:spcPts val="0"/>
              </a:spcAft>
              <a:buClr>
                <a:srgbClr val="000000"/>
              </a:buClr>
              <a:buSzPts val="1400"/>
              <a:buAutoNum type="alphaUcPeriod"/>
            </a:pPr>
            <a:r>
              <a:rPr b="1" lang="en-GB" sz="1400">
                <a:solidFill>
                  <a:srgbClr val="000000"/>
                </a:solidFill>
              </a:rPr>
              <a:t>15</a:t>
            </a:r>
            <a:endParaRPr b="1" sz="1400">
              <a:solidFill>
                <a:srgbClr val="000000"/>
              </a:solidFill>
            </a:endParaRPr>
          </a:p>
          <a:p>
            <a:pPr indent="-317500" lvl="0" marL="457200" rtl="0" algn="l">
              <a:lnSpc>
                <a:spcPct val="200000"/>
              </a:lnSpc>
              <a:spcBef>
                <a:spcPts val="0"/>
              </a:spcBef>
              <a:spcAft>
                <a:spcPts val="0"/>
              </a:spcAft>
              <a:buClr>
                <a:srgbClr val="000000"/>
              </a:buClr>
              <a:buSzPts val="1400"/>
              <a:buAutoNum type="alphaUcPeriod"/>
            </a:pPr>
            <a:r>
              <a:rPr b="1" lang="en-GB" sz="1400">
                <a:solidFill>
                  <a:srgbClr val="000000"/>
                </a:solidFill>
              </a:rPr>
              <a:t>17</a:t>
            </a:r>
            <a:endParaRPr b="1" sz="1400">
              <a:solidFill>
                <a:srgbClr val="000000"/>
              </a:solidFill>
            </a:endParaRPr>
          </a:p>
          <a:p>
            <a:pPr indent="-317500" lvl="0" marL="457200" rtl="0" algn="l">
              <a:lnSpc>
                <a:spcPct val="200000"/>
              </a:lnSpc>
              <a:spcBef>
                <a:spcPts val="0"/>
              </a:spcBef>
              <a:spcAft>
                <a:spcPts val="0"/>
              </a:spcAft>
              <a:buClr>
                <a:srgbClr val="000000"/>
              </a:buClr>
              <a:buSzPts val="1400"/>
              <a:buAutoNum type="alphaUcPeriod"/>
            </a:pPr>
            <a:r>
              <a:rPr b="1" lang="en-GB" sz="1400">
                <a:solidFill>
                  <a:srgbClr val="000000"/>
                </a:solidFill>
              </a:rPr>
              <a:t>18</a:t>
            </a:r>
            <a:endParaRPr b="1" sz="1400">
              <a:solidFill>
                <a:srgbClr val="000000"/>
              </a:solidFill>
            </a:endParaRPr>
          </a:p>
          <a:p>
            <a:pPr indent="0" lvl="0" marL="0" rtl="0" algn="l">
              <a:spcBef>
                <a:spcPts val="1200"/>
              </a:spcBef>
              <a:spcAft>
                <a:spcPts val="1200"/>
              </a:spcAft>
              <a:buNone/>
            </a:pPr>
            <a:r>
              <a:t/>
            </a:r>
            <a:endParaRPr b="1" sz="1400">
              <a:solidFill>
                <a:srgbClr val="000000"/>
              </a:solidFill>
            </a:endParaRPr>
          </a:p>
        </p:txBody>
      </p:sp>
      <p:pic>
        <p:nvPicPr>
          <p:cNvPr id="350" name="Google Shape;350;p56"/>
          <p:cNvPicPr preferRelativeResize="0"/>
          <p:nvPr/>
        </p:nvPicPr>
        <p:blipFill>
          <a:blip r:embed="rId3">
            <a:alphaModFix/>
          </a:blip>
          <a:stretch>
            <a:fillRect/>
          </a:stretch>
        </p:blipFill>
        <p:spPr>
          <a:xfrm>
            <a:off x="4481798" y="1777625"/>
            <a:ext cx="2987425" cy="2280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idx="1" type="body"/>
          </p:nvPr>
        </p:nvSpPr>
        <p:spPr>
          <a:xfrm>
            <a:off x="311700" y="692875"/>
            <a:ext cx="8520600" cy="387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00000"/>
                </a:solidFill>
              </a:rPr>
              <a:t>     </a:t>
            </a:r>
            <a:r>
              <a:rPr b="1" lang="en-GB">
                <a:solidFill>
                  <a:srgbClr val="000000"/>
                </a:solidFill>
              </a:rPr>
              <a:t>ANSWER:</a:t>
            </a:r>
            <a:r>
              <a:rPr lang="en-GB" sz="1400">
                <a:solidFill>
                  <a:srgbClr val="000000"/>
                </a:solidFill>
              </a:rPr>
              <a:t> Total cost of the minimum spanning tree is </a:t>
            </a:r>
            <a:r>
              <a:rPr i="1" lang="en-GB" sz="1400">
                <a:solidFill>
                  <a:srgbClr val="000000"/>
                </a:solidFill>
              </a:rPr>
              <a:t>( 2 + 3 + 4 + 6 ) = 15</a:t>
            </a:r>
            <a:endParaRPr i="1" sz="1400">
              <a:solidFill>
                <a:srgbClr val="000000"/>
              </a:solidFill>
            </a:endParaRPr>
          </a:p>
          <a:p>
            <a:pPr indent="0" lvl="0" marL="0" rtl="0" algn="l">
              <a:spcBef>
                <a:spcPts val="1200"/>
              </a:spcBef>
              <a:spcAft>
                <a:spcPts val="1200"/>
              </a:spcAft>
              <a:buNone/>
            </a:pPr>
            <a:r>
              <a:t/>
            </a:r>
            <a:endParaRPr sz="1400">
              <a:solidFill>
                <a:srgbClr val="000000"/>
              </a:solidFill>
            </a:endParaRPr>
          </a:p>
        </p:txBody>
      </p:sp>
      <p:pic>
        <p:nvPicPr>
          <p:cNvPr id="356" name="Google Shape;356;p57"/>
          <p:cNvPicPr preferRelativeResize="0"/>
          <p:nvPr/>
        </p:nvPicPr>
        <p:blipFill>
          <a:blip r:embed="rId3">
            <a:alphaModFix/>
          </a:blip>
          <a:stretch>
            <a:fillRect/>
          </a:stretch>
        </p:blipFill>
        <p:spPr>
          <a:xfrm>
            <a:off x="2075413" y="1223950"/>
            <a:ext cx="3133725" cy="2695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Shortest Path Algorithms</a:t>
            </a:r>
            <a:endParaRPr/>
          </a:p>
        </p:txBody>
      </p:sp>
      <p:sp>
        <p:nvSpPr>
          <p:cNvPr id="362" name="Google Shape;362;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00000"/>
                </a:solidFill>
              </a:rPr>
              <a:t>The shortest path problem is about finding a path between vertices in a graph such that the total sum of the edges weights is minimum.</a:t>
            </a:r>
            <a:endParaRPr sz="1400">
              <a:solidFill>
                <a:srgbClr val="000000"/>
              </a:solidFill>
            </a:endParaRPr>
          </a:p>
          <a:p>
            <a:pPr indent="0" lvl="0" marL="0" rtl="0" algn="l">
              <a:spcBef>
                <a:spcPts val="1200"/>
              </a:spcBef>
              <a:spcAft>
                <a:spcPts val="0"/>
              </a:spcAft>
              <a:buNone/>
            </a:pPr>
            <a:r>
              <a:rPr lang="en-GB" sz="1400">
                <a:solidFill>
                  <a:srgbClr val="000000"/>
                </a:solidFill>
              </a:rPr>
              <a:t>This problem could be solved easily using (BFS) if all edge weights were 1, but here weights can take any value.</a:t>
            </a:r>
            <a:endParaRPr sz="1400">
              <a:solidFill>
                <a:srgbClr val="000000"/>
              </a:solidFill>
            </a:endParaRPr>
          </a:p>
          <a:p>
            <a:pPr indent="0" lvl="0" marL="0" rtl="0" algn="l">
              <a:spcBef>
                <a:spcPts val="1200"/>
              </a:spcBef>
              <a:spcAft>
                <a:spcPts val="0"/>
              </a:spcAft>
              <a:buNone/>
            </a:pPr>
            <a:r>
              <a:rPr lang="en-GB" sz="1400">
                <a:solidFill>
                  <a:srgbClr val="000000"/>
                </a:solidFill>
              </a:rPr>
              <a:t>Three different algorithms are:</a:t>
            </a:r>
            <a:endParaRPr sz="1400">
              <a:solidFill>
                <a:srgbClr val="000000"/>
              </a:solidFill>
            </a:endParaRPr>
          </a:p>
          <a:p>
            <a:pPr indent="-317500" lvl="0" marL="457200" rtl="0" algn="l">
              <a:spcBef>
                <a:spcPts val="1200"/>
              </a:spcBef>
              <a:spcAft>
                <a:spcPts val="0"/>
              </a:spcAft>
              <a:buClr>
                <a:srgbClr val="000000"/>
              </a:buClr>
              <a:buSzPts val="1400"/>
              <a:buAutoNum type="arabicPeriod"/>
            </a:pPr>
            <a:r>
              <a:rPr lang="en-GB" sz="1400">
                <a:solidFill>
                  <a:srgbClr val="000000"/>
                </a:solidFill>
              </a:rPr>
              <a:t>Bellman Ford's Algorithm</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rgbClr val="000000"/>
                </a:solidFill>
              </a:rPr>
              <a:t>Dijkstra's Algorithm</a:t>
            </a:r>
            <a:endParaRPr sz="1400">
              <a:solidFill>
                <a:srgbClr val="000000"/>
              </a:solidFill>
            </a:endParaRPr>
          </a:p>
          <a:p>
            <a:pPr indent="-317500" lvl="0" marL="457200" rtl="0" algn="l">
              <a:spcBef>
                <a:spcPts val="0"/>
              </a:spcBef>
              <a:spcAft>
                <a:spcPts val="0"/>
              </a:spcAft>
              <a:buClr>
                <a:srgbClr val="000000"/>
              </a:buClr>
              <a:buSzPts val="1400"/>
              <a:buAutoNum type="arabicPeriod"/>
            </a:pPr>
            <a:r>
              <a:rPr lang="en-GB" sz="1400">
                <a:solidFill>
                  <a:srgbClr val="000000"/>
                </a:solidFill>
              </a:rPr>
              <a:t>Floyd Warshall's Algorithm</a:t>
            </a:r>
            <a:endParaRPr sz="14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Bellman Ford's Algorithm</a:t>
            </a:r>
            <a:endParaRPr/>
          </a:p>
        </p:txBody>
      </p:sp>
      <p:sp>
        <p:nvSpPr>
          <p:cNvPr id="368" name="Google Shape;368;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00000"/>
                </a:solidFill>
              </a:rPr>
              <a:t>Initially all vertices have a distance of "Infinity",  but only the distance of the source vertex = 0 </a:t>
            </a:r>
            <a:endParaRPr sz="1400">
              <a:solidFill>
                <a:srgbClr val="000000"/>
              </a:solidFill>
            </a:endParaRPr>
          </a:p>
          <a:p>
            <a:pPr indent="0" lvl="0" marL="0" rtl="0" algn="l">
              <a:spcBef>
                <a:spcPts val="1200"/>
              </a:spcBef>
              <a:spcAft>
                <a:spcPts val="0"/>
              </a:spcAft>
              <a:buNone/>
            </a:pPr>
            <a:r>
              <a:rPr lang="en-GB" sz="1400">
                <a:solidFill>
                  <a:srgbClr val="000000"/>
                </a:solidFill>
              </a:rPr>
              <a:t>Algorithm Steps:</a:t>
            </a:r>
            <a:endParaRPr sz="14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The outer loop traverses from 0 to n-1.</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Loop over all edges, check if the next node distance &gt; current node distance + edge weight, in this case update the next node distance to "current node distance + edge weight".</a:t>
            </a:r>
            <a:endParaRPr sz="1400">
              <a:solidFill>
                <a:srgbClr val="000000"/>
              </a:solidFill>
            </a:endParaRPr>
          </a:p>
          <a:p>
            <a:pPr indent="0" lvl="0" marL="0" rtl="0" algn="l">
              <a:spcBef>
                <a:spcPts val="1200"/>
              </a:spcBef>
              <a:spcAft>
                <a:spcPts val="0"/>
              </a:spcAft>
              <a:buNone/>
            </a:pPr>
            <a:r>
              <a:rPr lang="en-GB" sz="1400">
                <a:solidFill>
                  <a:srgbClr val="000000"/>
                </a:solidFill>
              </a:rPr>
              <a:t>Now, update all the connected vertices with the new distances (source vertex distance + edge weights), then apply the same concept for the new vertices with new distances and so on.</a:t>
            </a:r>
            <a:endParaRPr sz="1400">
              <a:solidFill>
                <a:srgbClr val="000000"/>
              </a:solidFill>
            </a:endParaRPr>
          </a:p>
          <a:p>
            <a:pPr indent="0" lvl="0" marL="0" rtl="0" algn="l">
              <a:spcBef>
                <a:spcPts val="1200"/>
              </a:spcBef>
              <a:spcAft>
                <a:spcPts val="1200"/>
              </a:spcAft>
              <a:buNone/>
            </a:pPr>
            <a:r>
              <a:rPr lang="en-GB" sz="1400">
                <a:solidFill>
                  <a:srgbClr val="000000"/>
                </a:solidFill>
              </a:rPr>
              <a:t>This algorithm depends on the relaxation principle where the shortest distance for all vertices is gradually replaced by more accurate values until eventually reaching the optimum solution.</a:t>
            </a:r>
            <a:endParaRPr sz="14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374" name="Google Shape;374;p60"/>
          <p:cNvPicPr preferRelativeResize="0"/>
          <p:nvPr/>
        </p:nvPicPr>
        <p:blipFill>
          <a:blip r:embed="rId3">
            <a:alphaModFix/>
          </a:blip>
          <a:stretch>
            <a:fillRect/>
          </a:stretch>
        </p:blipFill>
        <p:spPr>
          <a:xfrm>
            <a:off x="390238" y="1504550"/>
            <a:ext cx="3743325" cy="2171700"/>
          </a:xfrm>
          <a:prstGeom prst="rect">
            <a:avLst/>
          </a:prstGeom>
          <a:noFill/>
          <a:ln>
            <a:noFill/>
          </a:ln>
        </p:spPr>
      </p:pic>
      <p:pic>
        <p:nvPicPr>
          <p:cNvPr id="375" name="Google Shape;375;p60"/>
          <p:cNvPicPr preferRelativeResize="0"/>
          <p:nvPr/>
        </p:nvPicPr>
        <p:blipFill>
          <a:blip r:embed="rId4">
            <a:alphaModFix/>
          </a:blip>
          <a:stretch>
            <a:fillRect/>
          </a:stretch>
        </p:blipFill>
        <p:spPr>
          <a:xfrm>
            <a:off x="4571988" y="1456925"/>
            <a:ext cx="3743325" cy="2266950"/>
          </a:xfrm>
          <a:prstGeom prst="rect">
            <a:avLst/>
          </a:prstGeom>
          <a:noFill/>
          <a:ln>
            <a:noFill/>
          </a:ln>
        </p:spPr>
      </p:pic>
      <p:sp>
        <p:nvSpPr>
          <p:cNvPr id="376" name="Google Shape;376;p60"/>
          <p:cNvSpPr txBox="1"/>
          <p:nvPr/>
        </p:nvSpPr>
        <p:spPr>
          <a:xfrm>
            <a:off x="686763" y="3723875"/>
            <a:ext cx="315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Start with weighted graph</a:t>
            </a:r>
            <a:endParaRPr>
              <a:latin typeface="Open Sans"/>
              <a:ea typeface="Open Sans"/>
              <a:cs typeface="Open Sans"/>
              <a:sym typeface="Open Sans"/>
            </a:endParaRPr>
          </a:p>
        </p:txBody>
      </p:sp>
      <p:sp>
        <p:nvSpPr>
          <p:cNvPr id="377" name="Google Shape;377;p60"/>
          <p:cNvSpPr txBox="1"/>
          <p:nvPr/>
        </p:nvSpPr>
        <p:spPr>
          <a:xfrm>
            <a:off x="4679063" y="3723875"/>
            <a:ext cx="352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Choose a starting vertex and assign infinity path values to all other vertices</a:t>
            </a:r>
            <a:endParaRPr>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1"/>
          <p:cNvSpPr txBox="1"/>
          <p:nvPr/>
        </p:nvSpPr>
        <p:spPr>
          <a:xfrm>
            <a:off x="563000" y="3698375"/>
            <a:ext cx="384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Visit each edge and relax the path distances if they are inaccurate</a:t>
            </a:r>
            <a:endParaRPr>
              <a:latin typeface="Open Sans"/>
              <a:ea typeface="Open Sans"/>
              <a:cs typeface="Open Sans"/>
              <a:sym typeface="Open Sans"/>
            </a:endParaRPr>
          </a:p>
        </p:txBody>
      </p:sp>
      <p:sp>
        <p:nvSpPr>
          <p:cNvPr id="383" name="Google Shape;383;p61"/>
          <p:cNvSpPr txBox="1"/>
          <p:nvPr/>
        </p:nvSpPr>
        <p:spPr>
          <a:xfrm>
            <a:off x="5165125" y="3806075"/>
            <a:ext cx="334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We need to do this v times.</a:t>
            </a:r>
            <a:endParaRPr>
              <a:latin typeface="Open Sans"/>
              <a:ea typeface="Open Sans"/>
              <a:cs typeface="Open Sans"/>
              <a:sym typeface="Open Sans"/>
            </a:endParaRPr>
          </a:p>
        </p:txBody>
      </p:sp>
      <p:pic>
        <p:nvPicPr>
          <p:cNvPr id="384" name="Google Shape;384;p61"/>
          <p:cNvPicPr preferRelativeResize="0"/>
          <p:nvPr/>
        </p:nvPicPr>
        <p:blipFill>
          <a:blip r:embed="rId3">
            <a:alphaModFix/>
          </a:blip>
          <a:stretch>
            <a:fillRect/>
          </a:stretch>
        </p:blipFill>
        <p:spPr>
          <a:xfrm>
            <a:off x="476663" y="1440525"/>
            <a:ext cx="3781425" cy="2228850"/>
          </a:xfrm>
          <a:prstGeom prst="rect">
            <a:avLst/>
          </a:prstGeom>
          <a:noFill/>
          <a:ln>
            <a:noFill/>
          </a:ln>
        </p:spPr>
      </p:pic>
      <p:pic>
        <p:nvPicPr>
          <p:cNvPr id="385" name="Google Shape;385;p61"/>
          <p:cNvPicPr preferRelativeResize="0"/>
          <p:nvPr/>
        </p:nvPicPr>
        <p:blipFill>
          <a:blip r:embed="rId4">
            <a:alphaModFix/>
          </a:blip>
          <a:stretch>
            <a:fillRect/>
          </a:stretch>
        </p:blipFill>
        <p:spPr>
          <a:xfrm>
            <a:off x="4747213" y="1414450"/>
            <a:ext cx="3571875" cy="2314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Applications</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highlight>
                  <a:srgbClr val="FFFFFF"/>
                </a:highlight>
              </a:rPr>
              <a:t>Greedy algorithms are used to find an optimal or near optimal solution to many real-life problems. Few of them are listed below:</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(1) Make a change problem</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(2) Knapsack problem</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(3) Minimum spanning tree</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 (4) Single source shortest path</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(5) Activity selection problem </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(6) Job sequencing problem</a:t>
            </a:r>
            <a:endParaRPr sz="1400">
              <a:solidFill>
                <a:srgbClr val="000000"/>
              </a:solidFill>
              <a:highlight>
                <a:srgbClr val="FFFFFF"/>
              </a:highlight>
            </a:endParaRPr>
          </a:p>
          <a:p>
            <a:pPr indent="0" lvl="0" marL="0" rtl="0" algn="l">
              <a:spcBef>
                <a:spcPts val="800"/>
              </a:spcBef>
              <a:spcAft>
                <a:spcPts val="0"/>
              </a:spcAft>
              <a:buNone/>
            </a:pPr>
            <a:r>
              <a:rPr lang="en-GB" sz="1400">
                <a:solidFill>
                  <a:srgbClr val="000000"/>
                </a:solidFill>
                <a:highlight>
                  <a:srgbClr val="FFFFFF"/>
                </a:highlight>
              </a:rPr>
              <a:t>(7) Huffman code generation.</a:t>
            </a:r>
            <a:endParaRPr sz="1400">
              <a:solidFill>
                <a:srgbClr val="000000"/>
              </a:solidFill>
              <a:highlight>
                <a:srgbClr val="FFFFFF"/>
              </a:highlight>
            </a:endParaRPr>
          </a:p>
          <a:p>
            <a:pPr indent="0" lvl="0" marL="0" rtl="0" algn="l">
              <a:spcBef>
                <a:spcPts val="800"/>
              </a:spcBef>
              <a:spcAft>
                <a:spcPts val="1200"/>
              </a:spcAft>
              <a:buNone/>
            </a:pPr>
            <a:r>
              <a:t/>
            </a:r>
            <a:endParaRPr sz="1400">
              <a:solidFill>
                <a:srgbClr val="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idx="1" type="body"/>
          </p:nvPr>
        </p:nvSpPr>
        <p:spPr>
          <a:xfrm>
            <a:off x="311700" y="666525"/>
            <a:ext cx="8520600" cy="39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0"/>
              </a:spcAft>
              <a:buNone/>
            </a:pPr>
            <a:r>
              <a:rPr lang="en-GB" sz="1400">
                <a:solidFill>
                  <a:srgbClr val="000000"/>
                </a:solidFill>
              </a:rPr>
              <a:t>A very important application of Bellman Ford is to check if there is a negative cycle in the graph.</a:t>
            </a:r>
            <a:endParaRPr sz="1400">
              <a:solidFill>
                <a:srgbClr val="000000"/>
              </a:solidFill>
            </a:endParaRPr>
          </a:p>
          <a:p>
            <a:pPr indent="0" lvl="0" marL="0" rtl="0" algn="l">
              <a:spcBef>
                <a:spcPts val="1200"/>
              </a:spcBef>
              <a:spcAft>
                <a:spcPts val="0"/>
              </a:spcAft>
              <a:buNone/>
            </a:pPr>
            <a:r>
              <a:rPr b="1" lang="en-GB" sz="1400">
                <a:solidFill>
                  <a:srgbClr val="000000"/>
                </a:solidFill>
              </a:rPr>
              <a:t>Time Complexity</a:t>
            </a:r>
            <a:r>
              <a:rPr lang="en-GB" sz="1400">
                <a:solidFill>
                  <a:srgbClr val="000000"/>
                </a:solidFill>
              </a:rPr>
              <a:t> of Bellman Ford algorithm is relatively high O(V.E).</a:t>
            </a:r>
            <a:endParaRPr sz="1400">
              <a:solidFill>
                <a:srgbClr val="000000"/>
              </a:solidFill>
            </a:endParaRPr>
          </a:p>
          <a:p>
            <a:pPr indent="0" lvl="0" marL="0" rtl="0" algn="l">
              <a:spcBef>
                <a:spcPts val="1200"/>
              </a:spcBef>
              <a:spcAft>
                <a:spcPts val="0"/>
              </a:spcAft>
              <a:buNone/>
            </a:pPr>
            <a:r>
              <a:rPr lang="en-GB" sz="1400">
                <a:solidFill>
                  <a:srgbClr val="000000"/>
                </a:solidFill>
              </a:rPr>
              <a:t>Since we are using an auxiliary array dis of size V, the </a:t>
            </a:r>
            <a:r>
              <a:rPr b="1" lang="en-GB" sz="1400">
                <a:solidFill>
                  <a:srgbClr val="000000"/>
                </a:solidFill>
              </a:rPr>
              <a:t>space complexity</a:t>
            </a:r>
            <a:r>
              <a:rPr lang="en-GB" sz="1400">
                <a:solidFill>
                  <a:srgbClr val="000000"/>
                </a:solidFill>
              </a:rPr>
              <a:t> is O(V).</a:t>
            </a:r>
            <a:endParaRPr sz="1400">
              <a:solidFill>
                <a:srgbClr val="000000"/>
              </a:solidFill>
            </a:endParaRPr>
          </a:p>
          <a:p>
            <a:pPr indent="0" lvl="0" marL="0" rtl="0" algn="l">
              <a:spcBef>
                <a:spcPts val="1200"/>
              </a:spcBef>
              <a:spcAft>
                <a:spcPts val="0"/>
              </a:spcAft>
              <a:buNone/>
            </a:pPr>
            <a:r>
              <a:rPr lang="en-GB" sz="1400">
                <a:solidFill>
                  <a:srgbClr val="000000"/>
                </a:solidFill>
              </a:rPr>
              <a:t>Here, V = number of Vertices</a:t>
            </a:r>
            <a:endParaRPr sz="1400">
              <a:solidFill>
                <a:srgbClr val="000000"/>
              </a:solidFill>
            </a:endParaRPr>
          </a:p>
          <a:p>
            <a:pPr indent="0" lvl="0" marL="0" rtl="0" algn="l">
              <a:spcBef>
                <a:spcPts val="1200"/>
              </a:spcBef>
              <a:spcAft>
                <a:spcPts val="0"/>
              </a:spcAft>
              <a:buNone/>
            </a:pPr>
            <a:r>
              <a:rPr lang="en-GB" sz="1400">
                <a:solidFill>
                  <a:srgbClr val="000000"/>
                </a:solidFill>
              </a:rPr>
              <a:t>           E = number of Edges</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Dijkstra's Algorithm</a:t>
            </a:r>
            <a:endParaRPr/>
          </a:p>
        </p:txBody>
      </p:sp>
      <p:sp>
        <p:nvSpPr>
          <p:cNvPr id="396" name="Google Shape;396;p63"/>
          <p:cNvSpPr txBox="1"/>
          <p:nvPr>
            <p:ph idx="1" type="body"/>
          </p:nvPr>
        </p:nvSpPr>
        <p:spPr>
          <a:xfrm>
            <a:off x="311700" y="11524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Dijkstra's algorithm has many variants but the most common one is to find the shortest paths from the source vertex to all other vertices in the graph.</a:t>
            </a:r>
            <a:endParaRPr sz="1400">
              <a:solidFill>
                <a:srgbClr val="000000"/>
              </a:solidFill>
            </a:endParaRPr>
          </a:p>
          <a:p>
            <a:pPr indent="0" lvl="0" marL="0" rtl="0" algn="l">
              <a:spcBef>
                <a:spcPts val="1200"/>
              </a:spcBef>
              <a:spcAft>
                <a:spcPts val="0"/>
              </a:spcAft>
              <a:buNone/>
            </a:pPr>
            <a:r>
              <a:rPr lang="en-GB" sz="1400">
                <a:solidFill>
                  <a:srgbClr val="000000"/>
                </a:solidFill>
              </a:rPr>
              <a:t>Algorithm Steps:</a:t>
            </a:r>
            <a:endParaRPr sz="14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Set all vertices distances = infinity except for the source vertex, set the source distance = 0.</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Push the source vertex in a min-priority queue in the form (distance , vertex), as the comparison in the min-priority queue will be according to vertices distances.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Pop the vertex with the minimum distance from the priority queue (at first the popped vertex = source).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Update the distances of the connected vertices to the popped vertex in case of "current vertex distance + edge weight &lt; next vertex distance", then push the vertex with the new distance to the priority queue.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If the popped vertex is visited before, just continue without using it.</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Apply the same algorithm again until the priority queue is empty.</a:t>
            </a:r>
            <a:endParaRPr sz="14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402" name="Google Shape;402;p64"/>
          <p:cNvPicPr preferRelativeResize="0"/>
          <p:nvPr/>
        </p:nvPicPr>
        <p:blipFill>
          <a:blip r:embed="rId3">
            <a:alphaModFix/>
          </a:blip>
          <a:stretch>
            <a:fillRect/>
          </a:stretch>
        </p:blipFill>
        <p:spPr>
          <a:xfrm>
            <a:off x="320938" y="1495425"/>
            <a:ext cx="3745826" cy="2152650"/>
          </a:xfrm>
          <a:prstGeom prst="rect">
            <a:avLst/>
          </a:prstGeom>
          <a:noFill/>
          <a:ln>
            <a:noFill/>
          </a:ln>
        </p:spPr>
      </p:pic>
      <p:pic>
        <p:nvPicPr>
          <p:cNvPr id="403" name="Google Shape;403;p64"/>
          <p:cNvPicPr preferRelativeResize="0"/>
          <p:nvPr/>
        </p:nvPicPr>
        <p:blipFill>
          <a:blip r:embed="rId4">
            <a:alphaModFix/>
          </a:blip>
          <a:stretch>
            <a:fillRect/>
          </a:stretch>
        </p:blipFill>
        <p:spPr>
          <a:xfrm>
            <a:off x="4436100" y="1514475"/>
            <a:ext cx="3745825" cy="2114550"/>
          </a:xfrm>
          <a:prstGeom prst="rect">
            <a:avLst/>
          </a:prstGeom>
          <a:noFill/>
          <a:ln>
            <a:noFill/>
          </a:ln>
        </p:spPr>
      </p:pic>
      <p:sp>
        <p:nvSpPr>
          <p:cNvPr id="404" name="Google Shape;404;p64"/>
          <p:cNvSpPr txBox="1"/>
          <p:nvPr/>
        </p:nvSpPr>
        <p:spPr>
          <a:xfrm>
            <a:off x="621250" y="3756600"/>
            <a:ext cx="31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Start with weighted graph</a:t>
            </a:r>
            <a:endParaRPr>
              <a:latin typeface="Open Sans"/>
              <a:ea typeface="Open Sans"/>
              <a:cs typeface="Open Sans"/>
              <a:sym typeface="Open Sans"/>
            </a:endParaRPr>
          </a:p>
        </p:txBody>
      </p:sp>
      <p:sp>
        <p:nvSpPr>
          <p:cNvPr id="405" name="Google Shape;405;p64"/>
          <p:cNvSpPr txBox="1"/>
          <p:nvPr/>
        </p:nvSpPr>
        <p:spPr>
          <a:xfrm>
            <a:off x="4436100" y="3640125"/>
            <a:ext cx="393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Choose a starting vertex and assign infinity path values to all other devices</a:t>
            </a:r>
            <a:endParaRPr>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5"/>
          <p:cNvPicPr preferRelativeResize="0"/>
          <p:nvPr/>
        </p:nvPicPr>
        <p:blipFill>
          <a:blip r:embed="rId3">
            <a:alphaModFix/>
          </a:blip>
          <a:stretch>
            <a:fillRect/>
          </a:stretch>
        </p:blipFill>
        <p:spPr>
          <a:xfrm>
            <a:off x="311700" y="1490675"/>
            <a:ext cx="3629350" cy="2162175"/>
          </a:xfrm>
          <a:prstGeom prst="rect">
            <a:avLst/>
          </a:prstGeom>
          <a:noFill/>
          <a:ln>
            <a:noFill/>
          </a:ln>
        </p:spPr>
      </p:pic>
      <p:pic>
        <p:nvPicPr>
          <p:cNvPr id="411" name="Google Shape;411;p65"/>
          <p:cNvPicPr preferRelativeResize="0"/>
          <p:nvPr/>
        </p:nvPicPr>
        <p:blipFill>
          <a:blip r:embed="rId4">
            <a:alphaModFix/>
          </a:blip>
          <a:stretch>
            <a:fillRect/>
          </a:stretch>
        </p:blipFill>
        <p:spPr>
          <a:xfrm>
            <a:off x="4572000" y="1485900"/>
            <a:ext cx="3629350" cy="2171700"/>
          </a:xfrm>
          <a:prstGeom prst="rect">
            <a:avLst/>
          </a:prstGeom>
          <a:noFill/>
          <a:ln>
            <a:noFill/>
          </a:ln>
        </p:spPr>
      </p:pic>
      <p:sp>
        <p:nvSpPr>
          <p:cNvPr id="412" name="Google Shape;412;p65"/>
          <p:cNvSpPr txBox="1"/>
          <p:nvPr/>
        </p:nvSpPr>
        <p:spPr>
          <a:xfrm>
            <a:off x="529925" y="3652850"/>
            <a:ext cx="372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Go to each vertex and update its path length</a:t>
            </a:r>
            <a:endParaRPr>
              <a:latin typeface="Open Sans"/>
              <a:ea typeface="Open Sans"/>
              <a:cs typeface="Open Sans"/>
              <a:sym typeface="Open Sans"/>
            </a:endParaRPr>
          </a:p>
        </p:txBody>
      </p:sp>
      <p:sp>
        <p:nvSpPr>
          <p:cNvPr id="413" name="Google Shape;413;p65"/>
          <p:cNvSpPr txBox="1"/>
          <p:nvPr/>
        </p:nvSpPr>
        <p:spPr>
          <a:xfrm>
            <a:off x="4643925" y="3652850"/>
            <a:ext cx="405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If path length of adjacent vertex is lesser than new path length, dont update it</a:t>
            </a:r>
            <a:endParaRPr>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6"/>
          <p:cNvPicPr preferRelativeResize="0"/>
          <p:nvPr/>
        </p:nvPicPr>
        <p:blipFill>
          <a:blip r:embed="rId3">
            <a:alphaModFix/>
          </a:blip>
          <a:stretch>
            <a:fillRect/>
          </a:stretch>
        </p:blipFill>
        <p:spPr>
          <a:xfrm>
            <a:off x="311700" y="1251363"/>
            <a:ext cx="3723175" cy="2238375"/>
          </a:xfrm>
          <a:prstGeom prst="rect">
            <a:avLst/>
          </a:prstGeom>
          <a:noFill/>
          <a:ln>
            <a:noFill/>
          </a:ln>
        </p:spPr>
      </p:pic>
      <p:pic>
        <p:nvPicPr>
          <p:cNvPr id="419" name="Google Shape;419;p66"/>
          <p:cNvPicPr preferRelativeResize="0"/>
          <p:nvPr/>
        </p:nvPicPr>
        <p:blipFill>
          <a:blip r:embed="rId4">
            <a:alphaModFix/>
          </a:blip>
          <a:stretch>
            <a:fillRect/>
          </a:stretch>
        </p:blipFill>
        <p:spPr>
          <a:xfrm>
            <a:off x="4572000" y="1279950"/>
            <a:ext cx="3723175" cy="2181225"/>
          </a:xfrm>
          <a:prstGeom prst="rect">
            <a:avLst/>
          </a:prstGeom>
          <a:noFill/>
          <a:ln>
            <a:noFill/>
          </a:ln>
        </p:spPr>
      </p:pic>
      <p:sp>
        <p:nvSpPr>
          <p:cNvPr id="420" name="Google Shape;420;p66"/>
          <p:cNvSpPr txBox="1"/>
          <p:nvPr/>
        </p:nvSpPr>
        <p:spPr>
          <a:xfrm>
            <a:off x="446525" y="3669250"/>
            <a:ext cx="383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Avoid updating path lengths of already visited vertices.</a:t>
            </a:r>
            <a:endParaRPr>
              <a:latin typeface="Open Sans"/>
              <a:ea typeface="Open Sans"/>
              <a:cs typeface="Open Sans"/>
              <a:sym typeface="Open Sans"/>
            </a:endParaRPr>
          </a:p>
        </p:txBody>
      </p:sp>
      <p:sp>
        <p:nvSpPr>
          <p:cNvPr id="421" name="Google Shape;421;p66"/>
          <p:cNvSpPr txBox="1"/>
          <p:nvPr/>
        </p:nvSpPr>
        <p:spPr>
          <a:xfrm>
            <a:off x="4693301" y="3561400"/>
            <a:ext cx="383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After each iteration, we pick the unvisited vertex with the least path length.</a:t>
            </a:r>
            <a:endParaRPr>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7"/>
          <p:cNvSpPr txBox="1"/>
          <p:nvPr>
            <p:ph idx="1" type="body"/>
          </p:nvPr>
        </p:nvSpPr>
        <p:spPr>
          <a:xfrm>
            <a:off x="311700" y="728025"/>
            <a:ext cx="8520600" cy="384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spcBef>
                <a:spcPts val="1200"/>
              </a:spcBef>
              <a:spcAft>
                <a:spcPts val="0"/>
              </a:spcAft>
              <a:buNone/>
            </a:pPr>
            <a:r>
              <a:rPr lang="en-GB" sz="1400">
                <a:solidFill>
                  <a:srgbClr val="000000"/>
                </a:solidFill>
              </a:rPr>
              <a:t>A very important application of </a:t>
            </a:r>
            <a:r>
              <a:rPr lang="en-GB" sz="1400">
                <a:solidFill>
                  <a:srgbClr val="000000"/>
                </a:solidFill>
              </a:rPr>
              <a:t>Dijkstra's Algorithm is to find the shortest path in social networking applications</a:t>
            </a:r>
            <a:endParaRPr sz="1400">
              <a:solidFill>
                <a:srgbClr val="000000"/>
              </a:solidFill>
            </a:endParaRPr>
          </a:p>
          <a:p>
            <a:pPr indent="0" lvl="0" marL="0" rtl="0" algn="l">
              <a:spcBef>
                <a:spcPts val="1200"/>
              </a:spcBef>
              <a:spcAft>
                <a:spcPts val="0"/>
              </a:spcAft>
              <a:buNone/>
            </a:pPr>
            <a:r>
              <a:rPr b="1" lang="en-GB" sz="1400">
                <a:solidFill>
                  <a:srgbClr val="000000"/>
                </a:solidFill>
              </a:rPr>
              <a:t>Time Complexity</a:t>
            </a:r>
            <a:r>
              <a:rPr lang="en-GB" sz="1400">
                <a:solidFill>
                  <a:srgbClr val="000000"/>
                </a:solidFill>
              </a:rPr>
              <a:t> is O(E log V).</a:t>
            </a:r>
            <a:endParaRPr sz="1400">
              <a:solidFill>
                <a:srgbClr val="000000"/>
              </a:solidFill>
            </a:endParaRPr>
          </a:p>
          <a:p>
            <a:pPr indent="0" lvl="0" marL="0" rtl="0" algn="l">
              <a:spcBef>
                <a:spcPts val="1200"/>
              </a:spcBef>
              <a:spcAft>
                <a:spcPts val="0"/>
              </a:spcAft>
              <a:buNone/>
            </a:pPr>
            <a:r>
              <a:rPr b="1" lang="en-GB" sz="1400">
                <a:solidFill>
                  <a:srgbClr val="000000"/>
                </a:solidFill>
              </a:rPr>
              <a:t>Space complexity </a:t>
            </a:r>
            <a:r>
              <a:rPr lang="en-GB" sz="1400">
                <a:solidFill>
                  <a:srgbClr val="000000"/>
                </a:solidFill>
              </a:rPr>
              <a:t>is O(V).</a:t>
            </a:r>
            <a:endParaRPr sz="1400">
              <a:solidFill>
                <a:srgbClr val="000000"/>
              </a:solidFill>
            </a:endParaRPr>
          </a:p>
          <a:p>
            <a:pPr indent="0" lvl="0" marL="0" rtl="0" algn="l">
              <a:spcBef>
                <a:spcPts val="1200"/>
              </a:spcBef>
              <a:spcAft>
                <a:spcPts val="0"/>
              </a:spcAft>
              <a:buNone/>
            </a:pPr>
            <a:r>
              <a:rPr lang="en-GB" sz="1400">
                <a:solidFill>
                  <a:srgbClr val="000000"/>
                </a:solidFill>
              </a:rPr>
              <a:t>Here, V = number of Vertices</a:t>
            </a:r>
            <a:endParaRPr sz="1400">
              <a:solidFill>
                <a:srgbClr val="000000"/>
              </a:solidFill>
            </a:endParaRPr>
          </a:p>
          <a:p>
            <a:pPr indent="0" lvl="0" marL="0" rtl="0" algn="l">
              <a:spcBef>
                <a:spcPts val="1200"/>
              </a:spcBef>
              <a:spcAft>
                <a:spcPts val="1200"/>
              </a:spcAft>
              <a:buNone/>
            </a:pPr>
            <a:r>
              <a:rPr lang="en-GB" sz="1400">
                <a:solidFill>
                  <a:srgbClr val="000000"/>
                </a:solidFill>
              </a:rPr>
              <a:t>           E = number of Edges</a:t>
            </a:r>
            <a:endParaRPr sz="14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Floyd Warshall's Algorithm</a:t>
            </a:r>
            <a:endParaRPr/>
          </a:p>
        </p:txBody>
      </p:sp>
      <p:sp>
        <p:nvSpPr>
          <p:cNvPr id="432" name="Google Shape;432;p68"/>
          <p:cNvSpPr txBox="1"/>
          <p:nvPr>
            <p:ph idx="1" type="body"/>
          </p:nvPr>
        </p:nvSpPr>
        <p:spPr>
          <a:xfrm>
            <a:off x="311700" y="1152425"/>
            <a:ext cx="8520600" cy="37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Floyd Warshall's Algorithm is used to find the shortest paths between between all pairs of vertices in a graph, where each edge in the graph has a weight which is positive or negative.</a:t>
            </a:r>
            <a:endParaRPr sz="1400">
              <a:solidFill>
                <a:srgbClr val="000000"/>
              </a:solidFill>
            </a:endParaRPr>
          </a:p>
          <a:p>
            <a:pPr indent="0" lvl="0" marL="0" rtl="0" algn="l">
              <a:spcBef>
                <a:spcPts val="1200"/>
              </a:spcBef>
              <a:spcAft>
                <a:spcPts val="0"/>
              </a:spcAft>
              <a:buNone/>
            </a:pPr>
            <a:r>
              <a:rPr lang="en-GB" sz="1400">
                <a:solidFill>
                  <a:srgbClr val="000000"/>
                </a:solidFill>
              </a:rPr>
              <a:t>Algorithm steps:</a:t>
            </a:r>
            <a:endParaRPr sz="1400">
              <a:solidFill>
                <a:srgbClr val="000000"/>
              </a:solidFill>
            </a:endParaRPr>
          </a:p>
          <a:p>
            <a:pPr indent="-317500" lvl="0" marL="457200" rtl="0" algn="l">
              <a:spcBef>
                <a:spcPts val="1200"/>
              </a:spcBef>
              <a:spcAft>
                <a:spcPts val="0"/>
              </a:spcAft>
              <a:buClr>
                <a:srgbClr val="000000"/>
              </a:buClr>
              <a:buSzPts val="1400"/>
              <a:buChar char="●"/>
            </a:pPr>
            <a:r>
              <a:rPr lang="en-GB" sz="1400">
                <a:solidFill>
                  <a:srgbClr val="000000"/>
                </a:solidFill>
              </a:rPr>
              <a:t>Initialize the shortest paths between any 2 vertices with Infinity.</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Find all pair shortest paths that use 0 intermediate vertices, then find the shortest paths that use 1 intermediate vertex and so on.. until using all N vertices as intermediate nodes.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Minimize the shortest paths between any 2 pairs in the previous operation.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For any 2 vertices (i, j), one should actually minimize the distances between this pair using the first K nodes, so the shortest path will be:  min(dist[i][k] + dist[hk][j], dist[i][j]).</a:t>
            </a:r>
            <a:endParaRPr sz="1400">
              <a:solidFill>
                <a:srgbClr val="000000"/>
              </a:solidFill>
            </a:endParaRPr>
          </a:p>
          <a:p>
            <a:pPr indent="0" lvl="0" marL="0" rtl="0" algn="l">
              <a:spcBef>
                <a:spcPts val="1100"/>
              </a:spcBef>
              <a:spcAft>
                <a:spcPts val="1200"/>
              </a:spcAft>
              <a:buNone/>
            </a:pPr>
            <a:r>
              <a:rPr lang="en-GB" sz="1400">
                <a:solidFill>
                  <a:srgbClr val="000000"/>
                </a:solidFill>
              </a:rPr>
              <a:t>Dist[i][k] </a:t>
            </a:r>
            <a:r>
              <a:rPr lang="en-GB" sz="1400">
                <a:solidFill>
                  <a:srgbClr val="000000"/>
                </a:solidFill>
                <a:highlight>
                  <a:srgbClr val="FFFFFF"/>
                </a:highlight>
              </a:rPr>
              <a:t>represents the shortest path that only uses the first K vertices, dist[k][j] represents the shortest path between the pair k, j. As the shortest path will be a concatenation of the shortest path from i to k, then from k to j.</a:t>
            </a:r>
            <a:endParaRPr sz="1400">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438" name="Google Shape;438;p69"/>
          <p:cNvPicPr preferRelativeResize="0"/>
          <p:nvPr/>
        </p:nvPicPr>
        <p:blipFill>
          <a:blip r:embed="rId3">
            <a:alphaModFix/>
          </a:blip>
          <a:stretch>
            <a:fillRect/>
          </a:stretch>
        </p:blipFill>
        <p:spPr>
          <a:xfrm>
            <a:off x="311700" y="1398075"/>
            <a:ext cx="4267201" cy="2593145"/>
          </a:xfrm>
          <a:prstGeom prst="rect">
            <a:avLst/>
          </a:prstGeom>
          <a:noFill/>
          <a:ln>
            <a:noFill/>
          </a:ln>
        </p:spPr>
      </p:pic>
      <p:pic>
        <p:nvPicPr>
          <p:cNvPr id="439" name="Google Shape;439;p69"/>
          <p:cNvPicPr preferRelativeResize="0"/>
          <p:nvPr/>
        </p:nvPicPr>
        <p:blipFill>
          <a:blip r:embed="rId4">
            <a:alphaModFix/>
          </a:blip>
          <a:stretch>
            <a:fillRect/>
          </a:stretch>
        </p:blipFill>
        <p:spPr>
          <a:xfrm>
            <a:off x="4731300" y="1304825"/>
            <a:ext cx="4013075" cy="2509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70"/>
          <p:cNvPicPr preferRelativeResize="0"/>
          <p:nvPr/>
        </p:nvPicPr>
        <p:blipFill>
          <a:blip r:embed="rId3">
            <a:alphaModFix/>
          </a:blip>
          <a:stretch>
            <a:fillRect/>
          </a:stretch>
        </p:blipFill>
        <p:spPr>
          <a:xfrm>
            <a:off x="1057850" y="543000"/>
            <a:ext cx="3400425" cy="2266950"/>
          </a:xfrm>
          <a:prstGeom prst="rect">
            <a:avLst/>
          </a:prstGeom>
          <a:noFill/>
          <a:ln>
            <a:noFill/>
          </a:ln>
        </p:spPr>
      </p:pic>
      <p:pic>
        <p:nvPicPr>
          <p:cNvPr id="445" name="Google Shape;445;p70"/>
          <p:cNvPicPr preferRelativeResize="0"/>
          <p:nvPr/>
        </p:nvPicPr>
        <p:blipFill>
          <a:blip r:embed="rId4">
            <a:alphaModFix/>
          </a:blip>
          <a:stretch>
            <a:fillRect/>
          </a:stretch>
        </p:blipFill>
        <p:spPr>
          <a:xfrm>
            <a:off x="4635850" y="466800"/>
            <a:ext cx="3449718" cy="2266950"/>
          </a:xfrm>
          <a:prstGeom prst="rect">
            <a:avLst/>
          </a:prstGeom>
          <a:noFill/>
          <a:ln>
            <a:noFill/>
          </a:ln>
        </p:spPr>
      </p:pic>
      <p:pic>
        <p:nvPicPr>
          <p:cNvPr id="446" name="Google Shape;446;p70"/>
          <p:cNvPicPr preferRelativeResize="0"/>
          <p:nvPr/>
        </p:nvPicPr>
        <p:blipFill>
          <a:blip r:embed="rId5">
            <a:alphaModFix/>
          </a:blip>
          <a:stretch>
            <a:fillRect/>
          </a:stretch>
        </p:blipFill>
        <p:spPr>
          <a:xfrm>
            <a:off x="1057850" y="2748575"/>
            <a:ext cx="3400425" cy="2332109"/>
          </a:xfrm>
          <a:prstGeom prst="rect">
            <a:avLst/>
          </a:prstGeom>
          <a:noFill/>
          <a:ln>
            <a:noFill/>
          </a:ln>
        </p:spPr>
      </p:pic>
      <p:pic>
        <p:nvPicPr>
          <p:cNvPr id="447" name="Google Shape;447;p70"/>
          <p:cNvPicPr preferRelativeResize="0"/>
          <p:nvPr/>
        </p:nvPicPr>
        <p:blipFill>
          <a:blip r:embed="rId6">
            <a:alphaModFix/>
          </a:blip>
          <a:stretch>
            <a:fillRect/>
          </a:stretch>
        </p:blipFill>
        <p:spPr>
          <a:xfrm>
            <a:off x="4736450" y="2781150"/>
            <a:ext cx="3288757" cy="22669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ph idx="1" type="body"/>
          </p:nvPr>
        </p:nvSpPr>
        <p:spPr>
          <a:xfrm>
            <a:off x="311700" y="1571700"/>
            <a:ext cx="8217300" cy="20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000000"/>
                </a:solidFill>
              </a:rPr>
              <a:t>There are three loops. Each loop has constant complexities. So, the time complexity of the Floyd-Warshall algorithm is</a:t>
            </a:r>
            <a:r>
              <a:rPr lang="en-GB" sz="1400">
                <a:solidFill>
                  <a:srgbClr val="000000"/>
                </a:solidFill>
              </a:rPr>
              <a:t> O(V³).</a:t>
            </a:r>
            <a:endParaRPr sz="1400">
              <a:solidFill>
                <a:srgbClr val="000000"/>
              </a:solidFill>
            </a:endParaRPr>
          </a:p>
          <a:p>
            <a:pPr indent="0" lvl="0" marL="0" rtl="0" algn="l">
              <a:spcBef>
                <a:spcPts val="1200"/>
              </a:spcBef>
              <a:spcAft>
                <a:spcPts val="0"/>
              </a:spcAft>
              <a:buNone/>
            </a:pPr>
            <a:r>
              <a:rPr lang="en-GB" sz="1400">
                <a:solidFill>
                  <a:srgbClr val="000000"/>
                </a:solidFill>
              </a:rPr>
              <a:t>he space complexity of the Floyd-Warshall algorithm is O(V²).</a:t>
            </a:r>
            <a:endParaRPr sz="1400">
              <a:solidFill>
                <a:srgbClr val="000000"/>
              </a:solidFill>
            </a:endParaRPr>
          </a:p>
          <a:p>
            <a:pPr indent="0" lvl="0" marL="0" rtl="0" algn="l">
              <a:spcBef>
                <a:spcPts val="1200"/>
              </a:spcBef>
              <a:spcAft>
                <a:spcPts val="0"/>
              </a:spcAft>
              <a:buNone/>
            </a:pPr>
            <a:r>
              <a:rPr lang="en-GB" sz="1400">
                <a:solidFill>
                  <a:srgbClr val="000000"/>
                </a:solidFill>
              </a:rPr>
              <a:t>Here, V = number of Vertices</a:t>
            </a:r>
            <a:endParaRPr sz="1400">
              <a:solidFill>
                <a:srgbClr val="000000"/>
              </a:solidFill>
            </a:endParaRPr>
          </a:p>
          <a:p>
            <a:pPr indent="0" lvl="0" marL="0" rtl="0" algn="l">
              <a:spcBef>
                <a:spcPts val="1200"/>
              </a:spcBef>
              <a:spcAft>
                <a:spcPts val="1200"/>
              </a:spcAft>
              <a:buNone/>
            </a:pPr>
            <a:r>
              <a:rPr lang="en-GB" sz="1400">
                <a:solidFill>
                  <a:srgbClr val="000000"/>
                </a:solidFill>
              </a:rPr>
              <a:t>           E = number of Edges</a:t>
            </a:r>
            <a:endParaRPr sz="1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a:t>
            </a:r>
            <a:endParaRPr/>
          </a:p>
        </p:txBody>
      </p:sp>
      <p:pic>
        <p:nvPicPr>
          <p:cNvPr id="97" name="Google Shape;97;p18"/>
          <p:cNvPicPr preferRelativeResize="0"/>
          <p:nvPr/>
        </p:nvPicPr>
        <p:blipFill>
          <a:blip r:embed="rId3">
            <a:alphaModFix/>
          </a:blip>
          <a:stretch>
            <a:fillRect/>
          </a:stretch>
        </p:blipFill>
        <p:spPr>
          <a:xfrm>
            <a:off x="401100" y="1356175"/>
            <a:ext cx="3965726" cy="2280300"/>
          </a:xfrm>
          <a:prstGeom prst="rect">
            <a:avLst/>
          </a:prstGeom>
          <a:noFill/>
          <a:ln cap="flat" cmpd="sng" w="9525">
            <a:solidFill>
              <a:srgbClr val="273239"/>
            </a:solidFill>
            <a:prstDash val="solid"/>
            <a:round/>
            <a:headEnd len="sm" w="sm" type="none"/>
            <a:tailEnd len="sm" w="sm" type="none"/>
          </a:ln>
        </p:spPr>
      </p:pic>
      <p:pic>
        <p:nvPicPr>
          <p:cNvPr id="98" name="Google Shape;98;p18"/>
          <p:cNvPicPr preferRelativeResize="0"/>
          <p:nvPr/>
        </p:nvPicPr>
        <p:blipFill rotWithShape="1">
          <a:blip r:embed="rId4">
            <a:alphaModFix/>
          </a:blip>
          <a:srcRect b="13945" l="40635" r="15562" t="46289"/>
          <a:stretch/>
        </p:blipFill>
        <p:spPr>
          <a:xfrm>
            <a:off x="4617875" y="1319000"/>
            <a:ext cx="4214424" cy="2350825"/>
          </a:xfrm>
          <a:prstGeom prst="rect">
            <a:avLst/>
          </a:prstGeom>
          <a:noFill/>
          <a:ln cap="flat" cmpd="sng" w="9525">
            <a:solidFill>
              <a:srgbClr val="273239"/>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Drawbacks</a:t>
            </a:r>
            <a:endParaRPr/>
          </a:p>
        </p:txBody>
      </p:sp>
      <p:sp>
        <p:nvSpPr>
          <p:cNvPr id="104" name="Google Shape;104;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solidFill>
                  <a:srgbClr val="000000"/>
                </a:solidFill>
                <a:highlight>
                  <a:srgbClr val="FFFFFF"/>
                </a:highlight>
              </a:rPr>
              <a:t>The local optimal solution may not always be globally optimal.</a:t>
            </a:r>
            <a:endParaRPr sz="1400">
              <a:solidFill>
                <a:srgbClr val="000000"/>
              </a:solidFill>
              <a:highlight>
                <a:srgbClr val="FFFFFF"/>
              </a:highlight>
            </a:endParaRPr>
          </a:p>
          <a:p>
            <a:pPr indent="0" lvl="0" marL="0" rtl="0" algn="l">
              <a:lnSpc>
                <a:spcPct val="100000"/>
              </a:lnSpc>
              <a:spcBef>
                <a:spcPts val="1800"/>
              </a:spcBef>
              <a:spcAft>
                <a:spcPts val="1200"/>
              </a:spcAft>
              <a:buNone/>
            </a:pPr>
            <a:r>
              <a:rPr lang="en-GB" sz="1400">
                <a:solidFill>
                  <a:srgbClr val="000000"/>
                </a:solidFill>
              </a:rPr>
              <a:t>For example, greedy fails to find the largest path in the below tree. Because it only considers local optimal value.</a:t>
            </a:r>
            <a:endParaRPr sz="1400">
              <a:solidFill>
                <a:srgbClr val="000000"/>
              </a:solidFill>
            </a:endParaRPr>
          </a:p>
        </p:txBody>
      </p:sp>
      <p:pic>
        <p:nvPicPr>
          <p:cNvPr id="105" name="Google Shape;105;p19"/>
          <p:cNvPicPr preferRelativeResize="0"/>
          <p:nvPr/>
        </p:nvPicPr>
        <p:blipFill rotWithShape="1">
          <a:blip r:embed="rId3">
            <a:alphaModFix/>
          </a:blip>
          <a:srcRect b="0" l="0" r="0" t="17328"/>
          <a:stretch/>
        </p:blipFill>
        <p:spPr>
          <a:xfrm>
            <a:off x="567325" y="2311700"/>
            <a:ext cx="2857500" cy="1417400"/>
          </a:xfrm>
          <a:prstGeom prst="rect">
            <a:avLst/>
          </a:prstGeom>
          <a:noFill/>
          <a:ln>
            <a:noFill/>
          </a:ln>
        </p:spPr>
      </p:pic>
      <p:pic>
        <p:nvPicPr>
          <p:cNvPr id="106" name="Google Shape;106;p19"/>
          <p:cNvPicPr preferRelativeResize="0"/>
          <p:nvPr/>
        </p:nvPicPr>
        <p:blipFill rotWithShape="1">
          <a:blip r:embed="rId4">
            <a:alphaModFix/>
          </a:blip>
          <a:srcRect b="38744" l="39277" r="40938" t="39375"/>
          <a:stretch/>
        </p:blipFill>
        <p:spPr>
          <a:xfrm>
            <a:off x="6058825" y="2311700"/>
            <a:ext cx="2278349" cy="1417400"/>
          </a:xfrm>
          <a:prstGeom prst="rect">
            <a:avLst/>
          </a:prstGeom>
          <a:noFill/>
          <a:ln>
            <a:noFill/>
          </a:ln>
        </p:spPr>
      </p:pic>
      <p:pic>
        <p:nvPicPr>
          <p:cNvPr id="107" name="Google Shape;107;p19"/>
          <p:cNvPicPr preferRelativeResize="0"/>
          <p:nvPr/>
        </p:nvPicPr>
        <p:blipFill rotWithShape="1">
          <a:blip r:embed="rId5">
            <a:alphaModFix/>
          </a:blip>
          <a:srcRect b="38701" l="39119" r="40002" t="40876"/>
          <a:stretch/>
        </p:blipFill>
        <p:spPr>
          <a:xfrm>
            <a:off x="3424825" y="2261000"/>
            <a:ext cx="2576083" cy="141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Dynamic Programming</a:t>
            </a:r>
            <a:endParaRPr/>
          </a:p>
        </p:txBody>
      </p:sp>
      <p:sp>
        <p:nvSpPr>
          <p:cNvPr id="113" name="Google Shape;113;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just">
              <a:spcBef>
                <a:spcPts val="0"/>
              </a:spcBef>
              <a:spcAft>
                <a:spcPts val="0"/>
              </a:spcAft>
              <a:buClr>
                <a:srgbClr val="000000"/>
              </a:buClr>
              <a:buSzPts val="1400"/>
              <a:buChar char="●"/>
            </a:pPr>
            <a:r>
              <a:rPr lang="en-GB" sz="1400">
                <a:solidFill>
                  <a:srgbClr val="000000"/>
                </a:solidFill>
                <a:highlight>
                  <a:srgbClr val="FFFFFF"/>
                </a:highlight>
              </a:rPr>
              <a:t>Dynamic Programming is mainly an optimization over plain </a:t>
            </a:r>
            <a:r>
              <a:rPr lang="en-GB" sz="1400">
                <a:solidFill>
                  <a:srgbClr val="000000"/>
                </a:solidFill>
                <a:highlight>
                  <a:srgbClr val="FFFFFF"/>
                </a:highlight>
                <a:uFill>
                  <a:noFill/>
                </a:uFill>
                <a:hlinkClick r:id="rId3">
                  <a:extLst>
                    <a:ext uri="{A12FA001-AC4F-418D-AE19-62706E023703}">
                      <ahyp:hlinkClr val="tx"/>
                    </a:ext>
                  </a:extLst>
                </a:hlinkClick>
              </a:rPr>
              <a:t>recursion</a:t>
            </a:r>
            <a:r>
              <a:rPr lang="en-GB" sz="1400">
                <a:solidFill>
                  <a:srgbClr val="000000"/>
                </a:solidFill>
                <a:highlight>
                  <a:srgbClr val="FFFFFF"/>
                </a:highlight>
              </a:rPr>
              <a:t>.</a:t>
            </a:r>
            <a:endParaRPr sz="1400">
              <a:solidFill>
                <a:srgbClr val="000000"/>
              </a:solidFill>
              <a:highlight>
                <a:srgbClr val="FFFFFF"/>
              </a:highlight>
            </a:endParaRPr>
          </a:p>
          <a:p>
            <a:pPr indent="-317500" lvl="0" marL="457200" rtl="0" algn="just">
              <a:spcBef>
                <a:spcPts val="1000"/>
              </a:spcBef>
              <a:spcAft>
                <a:spcPts val="0"/>
              </a:spcAft>
              <a:buClr>
                <a:srgbClr val="000000"/>
              </a:buClr>
              <a:buSzPts val="1400"/>
              <a:buChar char="●"/>
            </a:pPr>
            <a:r>
              <a:rPr lang="en-GB" sz="1400">
                <a:solidFill>
                  <a:srgbClr val="000000"/>
                </a:solidFill>
                <a:highlight>
                  <a:srgbClr val="FFFFFF"/>
                </a:highlight>
              </a:rPr>
              <a:t>Wherever we see a recursive solution that has repeated calls for same inputs, we can optimize it using Dynamic Programming. </a:t>
            </a:r>
            <a:endParaRPr sz="1400">
              <a:solidFill>
                <a:srgbClr val="000000"/>
              </a:solidFill>
              <a:highlight>
                <a:srgbClr val="FFFFFF"/>
              </a:highlight>
            </a:endParaRPr>
          </a:p>
          <a:p>
            <a:pPr indent="-317500" lvl="0" marL="457200" rtl="0" algn="just">
              <a:spcBef>
                <a:spcPts val="1000"/>
              </a:spcBef>
              <a:spcAft>
                <a:spcPts val="0"/>
              </a:spcAft>
              <a:buClr>
                <a:srgbClr val="000000"/>
              </a:buClr>
              <a:buSzPts val="1400"/>
              <a:buChar char="●"/>
            </a:pPr>
            <a:r>
              <a:rPr lang="en-GB" sz="1400">
                <a:solidFill>
                  <a:srgbClr val="000000"/>
                </a:solidFill>
                <a:highlight>
                  <a:srgbClr val="FFFFFF"/>
                </a:highlight>
              </a:rPr>
              <a:t>The idea is to simply store the results of subproblems, so that we do not have to re-compute them when needed later. </a:t>
            </a:r>
            <a:endParaRPr sz="1400">
              <a:solidFill>
                <a:srgbClr val="000000"/>
              </a:solidFill>
              <a:highlight>
                <a:srgbClr val="FFFFFF"/>
              </a:highlight>
            </a:endParaRPr>
          </a:p>
          <a:p>
            <a:pPr indent="-317500" lvl="0" marL="457200" rtl="0" algn="just">
              <a:spcBef>
                <a:spcPts val="1000"/>
              </a:spcBef>
              <a:spcAft>
                <a:spcPts val="1000"/>
              </a:spcAft>
              <a:buClr>
                <a:srgbClr val="000000"/>
              </a:buClr>
              <a:buSzPts val="1400"/>
              <a:buChar char="●"/>
            </a:pPr>
            <a:r>
              <a:rPr lang="en-GB" sz="1400">
                <a:solidFill>
                  <a:srgbClr val="000000"/>
                </a:solidFill>
                <a:highlight>
                  <a:srgbClr val="FFFFFF"/>
                </a:highlight>
              </a:rPr>
              <a:t>This simple optimization reduces time complexities from exponential to polynomial.</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Dynamic Programming</a:t>
            </a:r>
            <a:endParaRPr/>
          </a:p>
          <a:p>
            <a:pPr indent="0" lvl="0" marL="0" rtl="0" algn="l">
              <a:spcBef>
                <a:spcPts val="0"/>
              </a:spcBef>
              <a:spcAft>
                <a:spcPts val="0"/>
              </a:spcAft>
              <a:buNone/>
            </a:pPr>
            <a:r>
              <a:t/>
            </a:r>
            <a:endParaRPr/>
          </a:p>
        </p:txBody>
      </p:sp>
      <p:sp>
        <p:nvSpPr>
          <p:cNvPr id="119" name="Google Shape;119;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333333"/>
              </a:buClr>
              <a:buSzPts val="1400"/>
              <a:buChar char="●"/>
            </a:pPr>
            <a:r>
              <a:rPr lang="en-GB" sz="1400">
                <a:solidFill>
                  <a:srgbClr val="333333"/>
                </a:solidFill>
              </a:rPr>
              <a:t>Dynamic programming is a way of improving on inefficient divide-and-conquer algorithms.</a:t>
            </a:r>
            <a:endParaRPr sz="1400">
              <a:solidFill>
                <a:srgbClr val="333333"/>
              </a:solidFill>
            </a:endParaRPr>
          </a:p>
          <a:p>
            <a:pPr indent="-317500" lvl="0" marL="457200" rtl="0" algn="l">
              <a:spcBef>
                <a:spcPts val="1000"/>
              </a:spcBef>
              <a:spcAft>
                <a:spcPts val="0"/>
              </a:spcAft>
              <a:buClr>
                <a:srgbClr val="333333"/>
              </a:buClr>
              <a:buSzPts val="1400"/>
              <a:buChar char="●"/>
            </a:pPr>
            <a:r>
              <a:rPr lang="en-GB" sz="1400">
                <a:solidFill>
                  <a:srgbClr val="333333"/>
                </a:solidFill>
              </a:rPr>
              <a:t>By inefficient, we mean that the same recursive call is made over and over.</a:t>
            </a:r>
            <a:endParaRPr sz="1400">
              <a:solidFill>
                <a:srgbClr val="333333"/>
              </a:solidFill>
            </a:endParaRPr>
          </a:p>
          <a:p>
            <a:pPr indent="-317500" lvl="0" marL="457200" rtl="0" algn="l">
              <a:spcBef>
                <a:spcPts val="1000"/>
              </a:spcBef>
              <a:spcAft>
                <a:spcPts val="0"/>
              </a:spcAft>
              <a:buClr>
                <a:srgbClr val="333333"/>
              </a:buClr>
              <a:buSzPts val="1400"/>
              <a:buChar char="●"/>
            </a:pPr>
            <a:r>
              <a:rPr lang="en-GB" sz="1400">
                <a:solidFill>
                  <a:srgbClr val="333333"/>
                </a:solidFill>
              </a:rPr>
              <a:t>If same subproblem is solved several times, we can use table to store result of a subproblem the first time it is computed and thus never have to recompute it again.</a:t>
            </a:r>
            <a:endParaRPr sz="1400">
              <a:solidFill>
                <a:srgbClr val="333333"/>
              </a:solidFill>
            </a:endParaRPr>
          </a:p>
          <a:p>
            <a:pPr indent="-317500" lvl="0" marL="457200" rtl="0" algn="l">
              <a:spcBef>
                <a:spcPts val="1000"/>
              </a:spcBef>
              <a:spcAft>
                <a:spcPts val="1000"/>
              </a:spcAft>
              <a:buClr>
                <a:srgbClr val="333333"/>
              </a:buClr>
              <a:buSzPts val="1400"/>
              <a:buChar char="●"/>
            </a:pPr>
            <a:r>
              <a:rPr lang="en-GB" sz="1400">
                <a:solidFill>
                  <a:srgbClr val="333333"/>
                </a:solidFill>
              </a:rPr>
              <a:t>Dynamic programming is applicable when the subproblems are dependent.</a:t>
            </a:r>
            <a:endParaRPr sz="1400">
              <a:solidFill>
                <a:srgbClr val="33333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